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5"/>
  </p:sldMasterIdLst>
  <p:notesMasterIdLst>
    <p:notesMasterId r:id="rId21"/>
  </p:notesMasterIdLst>
  <p:handoutMasterIdLst>
    <p:handoutMasterId r:id="rId22"/>
  </p:handoutMasterIdLst>
  <p:sldIdLst>
    <p:sldId id="355" r:id="rId6"/>
    <p:sldId id="371" r:id="rId7"/>
    <p:sldId id="363" r:id="rId8"/>
    <p:sldId id="361" r:id="rId9"/>
    <p:sldId id="364" r:id="rId10"/>
    <p:sldId id="383" r:id="rId11"/>
    <p:sldId id="386" r:id="rId12"/>
    <p:sldId id="387" r:id="rId13"/>
    <p:sldId id="388" r:id="rId14"/>
    <p:sldId id="390" r:id="rId15"/>
    <p:sldId id="391" r:id="rId16"/>
    <p:sldId id="392" r:id="rId17"/>
    <p:sldId id="393" r:id="rId18"/>
    <p:sldId id="384" r:id="rId19"/>
    <p:sldId id="394" r:id="rId2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75F69C3-8317-44CD-99EF-71940218CC5B}">
          <p14:sldIdLst>
            <p14:sldId id="355"/>
            <p14:sldId id="371"/>
            <p14:sldId id="363"/>
            <p14:sldId id="361"/>
          </p14:sldIdLst>
        </p14:section>
        <p14:section name="Раздел без заголовка" id="{293C1232-845D-416A-A0AF-F55F138B787B}">
          <p14:sldIdLst>
            <p14:sldId id="364"/>
            <p14:sldId id="383"/>
            <p14:sldId id="386"/>
            <p14:sldId id="387"/>
            <p14:sldId id="388"/>
            <p14:sldId id="390"/>
            <p14:sldId id="391"/>
            <p14:sldId id="392"/>
            <p14:sldId id="393"/>
            <p14:sldId id="384"/>
            <p14:sldId id="3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E8A"/>
    <a:srgbClr val="116497"/>
    <a:srgbClr val="BFDFFD"/>
    <a:srgbClr val="FFFFFF"/>
    <a:srgbClr val="888782"/>
    <a:srgbClr val="7A653D"/>
    <a:srgbClr val="E2A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11" autoAdjust="0"/>
    <p:restoredTop sz="94694" autoAdjust="0"/>
  </p:normalViewPr>
  <p:slideViewPr>
    <p:cSldViewPr>
      <p:cViewPr varScale="1">
        <p:scale>
          <a:sx n="82" d="100"/>
          <a:sy n="82" d="100"/>
        </p:scale>
        <p:origin x="600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1F254-51B6-423E-ADFB-EB3D71BFEA71}" type="doc">
      <dgm:prSet loTypeId="urn:microsoft.com/office/officeart/2005/8/layout/chevron1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B6F2E4-604A-4F29-9F4C-FC3778BD3DD2}">
      <dgm:prSet phldrT="[Текст]"/>
      <dgm:spPr/>
      <dgm:t>
        <a:bodyPr/>
        <a:lstStyle/>
        <a:p>
          <a:r>
            <a:rPr lang="ru-RU" dirty="0" smtClean="0">
              <a:effectLst/>
              <a:latin typeface="Times New Roman" panose="02020603050405020304" pitchFamily="18" charset="0"/>
            </a:rPr>
            <a:t>Конференция прошла в гибридном режиме, подключилось более 150 человек</a:t>
          </a:r>
          <a:endParaRPr lang="ru-RU" dirty="0">
            <a:effectLst/>
          </a:endParaRPr>
        </a:p>
      </dgm:t>
    </dgm:pt>
    <dgm:pt modelId="{691FF6F3-6970-4D20-81CB-D329695E643A}" type="parTrans" cxnId="{1C7DE4C9-E1AF-4F68-974F-8062FA82BCB4}">
      <dgm:prSet/>
      <dgm:spPr/>
      <dgm:t>
        <a:bodyPr/>
        <a:lstStyle/>
        <a:p>
          <a:endParaRPr lang="ru-RU"/>
        </a:p>
      </dgm:t>
    </dgm:pt>
    <dgm:pt modelId="{B4AD7FBA-71C5-4978-876A-404EBF4FD1FC}" type="sibTrans" cxnId="{1C7DE4C9-E1AF-4F68-974F-8062FA82BCB4}">
      <dgm:prSet/>
      <dgm:spPr/>
      <dgm:t>
        <a:bodyPr/>
        <a:lstStyle/>
        <a:p>
          <a:endParaRPr lang="ru-RU"/>
        </a:p>
      </dgm:t>
    </dgm:pt>
    <dgm:pt modelId="{F70B0C83-231C-4D5D-A2A4-4E97C2AE06A1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>
              <a:effectLst/>
              <a:latin typeface="Times New Roman" panose="02020603050405020304" pitchFamily="18" charset="0"/>
            </a:rPr>
            <a:t>75 представителей ОУ из 7 Федеральных округов, из 16 регионов</a:t>
          </a:r>
          <a:endParaRPr lang="ru-RU" dirty="0" smtClean="0">
            <a:effectLst/>
          </a:endParaRPr>
        </a:p>
      </dgm:t>
    </dgm:pt>
    <dgm:pt modelId="{8D6F6398-07B4-4F52-9868-B2AD2F604A2B}" type="parTrans" cxnId="{6976D998-1CCC-48C7-A0F8-41A4267DD854}">
      <dgm:prSet/>
      <dgm:spPr/>
      <dgm:t>
        <a:bodyPr/>
        <a:lstStyle/>
        <a:p>
          <a:endParaRPr lang="ru-RU"/>
        </a:p>
      </dgm:t>
    </dgm:pt>
    <dgm:pt modelId="{D148A6BE-DE3A-4159-8D59-B5A81AE7A46C}" type="sibTrans" cxnId="{6976D998-1CCC-48C7-A0F8-41A4267DD854}">
      <dgm:prSet/>
      <dgm:spPr/>
      <dgm:t>
        <a:bodyPr/>
        <a:lstStyle/>
        <a:p>
          <a:endParaRPr lang="ru-RU"/>
        </a:p>
      </dgm:t>
    </dgm:pt>
    <dgm:pt modelId="{9DEA3854-11BD-4871-8F7C-3F28B51BFF95}">
      <dgm:prSet phldrT="[Текст]"/>
      <dgm:spPr/>
      <dgm:t>
        <a:bodyPr/>
        <a:lstStyle/>
        <a:p>
          <a:r>
            <a:rPr lang="ru-RU" dirty="0" smtClean="0">
              <a:effectLst/>
              <a:latin typeface="Times New Roman" panose="02020603050405020304" pitchFamily="18" charset="0"/>
            </a:rPr>
            <a:t>Издание сборника статей по тематике конференции</a:t>
          </a:r>
          <a:endParaRPr lang="ru-RU" dirty="0">
            <a:effectLst/>
          </a:endParaRPr>
        </a:p>
      </dgm:t>
    </dgm:pt>
    <dgm:pt modelId="{8D173F3D-1FDB-41B4-A1A2-ED7D4C4E1C9F}" type="parTrans" cxnId="{BF7CBB9E-3FC4-4585-9AF4-7E9CCAF2FFCC}">
      <dgm:prSet/>
      <dgm:spPr/>
      <dgm:t>
        <a:bodyPr/>
        <a:lstStyle/>
        <a:p>
          <a:endParaRPr lang="ru-RU"/>
        </a:p>
      </dgm:t>
    </dgm:pt>
    <dgm:pt modelId="{CDB63C0D-2AFE-4A67-B6CB-A50DA999C659}" type="sibTrans" cxnId="{BF7CBB9E-3FC4-4585-9AF4-7E9CCAF2FFCC}">
      <dgm:prSet/>
      <dgm:spPr/>
      <dgm:t>
        <a:bodyPr/>
        <a:lstStyle/>
        <a:p>
          <a:endParaRPr lang="ru-RU"/>
        </a:p>
      </dgm:t>
    </dgm:pt>
    <dgm:pt modelId="{8DC5F14D-797A-43C3-A7CD-EA26ABC6F259}" type="pres">
      <dgm:prSet presAssocID="{B0D1F254-51B6-423E-ADFB-EB3D71BFEA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39BC80-2A52-4033-A282-01473594B2E4}" type="pres">
      <dgm:prSet presAssocID="{00B6F2E4-604A-4F29-9F4C-FC3778BD3DD2}" presName="parTxOnly" presStyleLbl="node1" presStyleIdx="0" presStyleCnt="3" custScaleX="35120" custScaleY="37158" custLinFactX="15394" custLinFactNeighborX="100000" custLinFactNeighborY="114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6695A-F437-4674-AB6F-3404DED5D9A8}" type="pres">
      <dgm:prSet presAssocID="{B4AD7FBA-71C5-4978-876A-404EBF4FD1FC}" presName="parTxOnlySpace" presStyleCnt="0"/>
      <dgm:spPr/>
    </dgm:pt>
    <dgm:pt modelId="{DA640616-3471-4506-A91D-39E847F01213}" type="pres">
      <dgm:prSet presAssocID="{F70B0C83-231C-4D5D-A2A4-4E97C2AE06A1}" presName="parTxOnly" presStyleLbl="node1" presStyleIdx="1" presStyleCnt="3" custScaleX="33451" custScaleY="35579" custLinFactX="-40650" custLinFactNeighborX="-100000" custLinFactNeighborY="101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AAABE-08BF-4370-9E9D-5434A7FC39C0}" type="pres">
      <dgm:prSet presAssocID="{D148A6BE-DE3A-4159-8D59-B5A81AE7A46C}" presName="parTxOnlySpace" presStyleCnt="0"/>
      <dgm:spPr/>
    </dgm:pt>
    <dgm:pt modelId="{D3D85498-A1F3-4B4B-9F29-8E2B0097BC31}" type="pres">
      <dgm:prSet presAssocID="{9DEA3854-11BD-4871-8F7C-3F28B51BFF95}" presName="parTxOnly" presStyleLbl="node1" presStyleIdx="2" presStyleCnt="3" custScaleX="35120" custScaleY="37158" custLinFactX="2889" custLinFactNeighborX="100000" custLinFactNeighborY="114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9A3F5A-5D6D-4377-8207-AF488CE86A6E}" type="presOf" srcId="{00B6F2E4-604A-4F29-9F4C-FC3778BD3DD2}" destId="{FE39BC80-2A52-4033-A282-01473594B2E4}" srcOrd="0" destOrd="0" presId="urn:microsoft.com/office/officeart/2005/8/layout/chevron1"/>
    <dgm:cxn modelId="{9773C078-3622-482A-9152-64DF4AC48A6D}" type="presOf" srcId="{B0D1F254-51B6-423E-ADFB-EB3D71BFEA71}" destId="{8DC5F14D-797A-43C3-A7CD-EA26ABC6F259}" srcOrd="0" destOrd="0" presId="urn:microsoft.com/office/officeart/2005/8/layout/chevron1"/>
    <dgm:cxn modelId="{A4226277-7972-4FC0-B4AD-28BEB90976AD}" type="presOf" srcId="{F70B0C83-231C-4D5D-A2A4-4E97C2AE06A1}" destId="{DA640616-3471-4506-A91D-39E847F01213}" srcOrd="0" destOrd="0" presId="urn:microsoft.com/office/officeart/2005/8/layout/chevron1"/>
    <dgm:cxn modelId="{1C7DE4C9-E1AF-4F68-974F-8062FA82BCB4}" srcId="{B0D1F254-51B6-423E-ADFB-EB3D71BFEA71}" destId="{00B6F2E4-604A-4F29-9F4C-FC3778BD3DD2}" srcOrd="0" destOrd="0" parTransId="{691FF6F3-6970-4D20-81CB-D329695E643A}" sibTransId="{B4AD7FBA-71C5-4978-876A-404EBF4FD1FC}"/>
    <dgm:cxn modelId="{D0ED829D-2D09-417F-B5D7-A295E2C47059}" type="presOf" srcId="{9DEA3854-11BD-4871-8F7C-3F28B51BFF95}" destId="{D3D85498-A1F3-4B4B-9F29-8E2B0097BC31}" srcOrd="0" destOrd="0" presId="urn:microsoft.com/office/officeart/2005/8/layout/chevron1"/>
    <dgm:cxn modelId="{BF7CBB9E-3FC4-4585-9AF4-7E9CCAF2FFCC}" srcId="{B0D1F254-51B6-423E-ADFB-EB3D71BFEA71}" destId="{9DEA3854-11BD-4871-8F7C-3F28B51BFF95}" srcOrd="2" destOrd="0" parTransId="{8D173F3D-1FDB-41B4-A1A2-ED7D4C4E1C9F}" sibTransId="{CDB63C0D-2AFE-4A67-B6CB-A50DA999C659}"/>
    <dgm:cxn modelId="{6976D998-1CCC-48C7-A0F8-41A4267DD854}" srcId="{B0D1F254-51B6-423E-ADFB-EB3D71BFEA71}" destId="{F70B0C83-231C-4D5D-A2A4-4E97C2AE06A1}" srcOrd="1" destOrd="0" parTransId="{8D6F6398-07B4-4F52-9868-B2AD2F604A2B}" sibTransId="{D148A6BE-DE3A-4159-8D59-B5A81AE7A46C}"/>
    <dgm:cxn modelId="{5AB5D27C-4E46-46C1-A48B-D10A73C667E8}" type="presParOf" srcId="{8DC5F14D-797A-43C3-A7CD-EA26ABC6F259}" destId="{FE39BC80-2A52-4033-A282-01473594B2E4}" srcOrd="0" destOrd="0" presId="urn:microsoft.com/office/officeart/2005/8/layout/chevron1"/>
    <dgm:cxn modelId="{894CD480-FC0B-4E64-BE9F-8A08C43A8F22}" type="presParOf" srcId="{8DC5F14D-797A-43C3-A7CD-EA26ABC6F259}" destId="{C946695A-F437-4674-AB6F-3404DED5D9A8}" srcOrd="1" destOrd="0" presId="urn:microsoft.com/office/officeart/2005/8/layout/chevron1"/>
    <dgm:cxn modelId="{00F733E3-E642-494D-B9CE-BC58EACBF8AB}" type="presParOf" srcId="{8DC5F14D-797A-43C3-A7CD-EA26ABC6F259}" destId="{DA640616-3471-4506-A91D-39E847F01213}" srcOrd="2" destOrd="0" presId="urn:microsoft.com/office/officeart/2005/8/layout/chevron1"/>
    <dgm:cxn modelId="{DD3B3E41-5558-4C00-8847-E2091D718562}" type="presParOf" srcId="{8DC5F14D-797A-43C3-A7CD-EA26ABC6F259}" destId="{C92AAABE-08BF-4370-9E9D-5434A7FC39C0}" srcOrd="3" destOrd="0" presId="urn:microsoft.com/office/officeart/2005/8/layout/chevron1"/>
    <dgm:cxn modelId="{36242F28-B2D6-4FC4-8064-C53E0DA26C0C}" type="presParOf" srcId="{8DC5F14D-797A-43C3-A7CD-EA26ABC6F259}" destId="{D3D85498-A1F3-4B4B-9F29-8E2B0097BC31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D1F254-51B6-423E-ADFB-EB3D71BFEA71}" type="doc">
      <dgm:prSet loTypeId="urn:microsoft.com/office/officeart/2005/8/layout/chevron1" loCatId="process" qsTypeId="urn:microsoft.com/office/officeart/2005/8/quickstyle/simple4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00B6F2E4-604A-4F29-9F4C-FC3778BD3DD2}">
      <dgm:prSet phldrT="[Текст]" custT="1"/>
      <dgm:spPr/>
      <dgm:t>
        <a:bodyPr/>
        <a:lstStyle/>
        <a:p>
          <a:r>
            <a:rPr lang="ru-RU" sz="1600" dirty="0" smtClean="0">
              <a:effectLst/>
              <a:latin typeface="Times New Roman" panose="02020603050405020304" pitchFamily="18" charset="0"/>
            </a:rPr>
            <a:t>Сессия прошла в гибридном режиме, подключилось более </a:t>
          </a:r>
          <a:r>
            <a:rPr lang="ru-RU" sz="1600" b="1" dirty="0" smtClean="0">
              <a:effectLst/>
              <a:latin typeface="Times New Roman" panose="02020603050405020304" pitchFamily="18" charset="0"/>
            </a:rPr>
            <a:t>1 700 </a:t>
          </a:r>
          <a:r>
            <a:rPr lang="ru-RU" sz="1600" dirty="0" smtClean="0">
              <a:effectLst/>
              <a:latin typeface="Times New Roman" panose="02020603050405020304" pitchFamily="18" charset="0"/>
            </a:rPr>
            <a:t>человек</a:t>
          </a:r>
          <a:endParaRPr lang="ru-RU" sz="1600" dirty="0">
            <a:effectLst/>
          </a:endParaRPr>
        </a:p>
      </dgm:t>
    </dgm:pt>
    <dgm:pt modelId="{691FF6F3-6970-4D20-81CB-D329695E643A}" type="parTrans" cxnId="{1C7DE4C9-E1AF-4F68-974F-8062FA82BCB4}">
      <dgm:prSet/>
      <dgm:spPr/>
      <dgm:t>
        <a:bodyPr/>
        <a:lstStyle/>
        <a:p>
          <a:endParaRPr lang="ru-RU"/>
        </a:p>
      </dgm:t>
    </dgm:pt>
    <dgm:pt modelId="{B4AD7FBA-71C5-4978-876A-404EBF4FD1FC}" type="sibTrans" cxnId="{1C7DE4C9-E1AF-4F68-974F-8062FA82BCB4}">
      <dgm:prSet/>
      <dgm:spPr/>
      <dgm:t>
        <a:bodyPr/>
        <a:lstStyle/>
        <a:p>
          <a:endParaRPr lang="ru-RU"/>
        </a:p>
      </dgm:t>
    </dgm:pt>
    <dgm:pt modelId="{F70B0C83-231C-4D5D-A2A4-4E97C2AE06A1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effectLst/>
              <a:latin typeface="Times New Roman" panose="02020603050405020304" pitchFamily="18" charset="0"/>
            </a:rPr>
            <a:t>53 </a:t>
          </a:r>
          <a:r>
            <a:rPr lang="ru-RU" sz="1600" dirty="0" smtClean="0">
              <a:effectLst/>
              <a:latin typeface="Times New Roman" panose="02020603050405020304" pitchFamily="18" charset="0"/>
            </a:rPr>
            <a:t>представит</a:t>
          </a:r>
          <a:r>
            <a:rPr lang="ru-RU" sz="1600" b="0" dirty="0" smtClean="0">
              <a:effectLst/>
              <a:latin typeface="Times New Roman" panose="02020603050405020304" pitchFamily="18" charset="0"/>
            </a:rPr>
            <a:t>еля </a:t>
          </a:r>
          <a:r>
            <a:rPr lang="ru-RU" sz="1600" dirty="0" smtClean="0">
              <a:effectLst/>
              <a:latin typeface="Times New Roman" panose="02020603050405020304" pitchFamily="18" charset="0"/>
            </a:rPr>
            <a:t>ОУ присутствовали очно </a:t>
          </a:r>
          <a:endParaRPr lang="ru-RU" sz="1600" dirty="0" smtClean="0">
            <a:effectLst/>
          </a:endParaRPr>
        </a:p>
      </dgm:t>
    </dgm:pt>
    <dgm:pt modelId="{8D6F6398-07B4-4F52-9868-B2AD2F604A2B}" type="parTrans" cxnId="{6976D998-1CCC-48C7-A0F8-41A4267DD854}">
      <dgm:prSet/>
      <dgm:spPr/>
      <dgm:t>
        <a:bodyPr/>
        <a:lstStyle/>
        <a:p>
          <a:endParaRPr lang="ru-RU"/>
        </a:p>
      </dgm:t>
    </dgm:pt>
    <dgm:pt modelId="{D148A6BE-DE3A-4159-8D59-B5A81AE7A46C}" type="sibTrans" cxnId="{6976D998-1CCC-48C7-A0F8-41A4267DD854}">
      <dgm:prSet/>
      <dgm:spPr/>
      <dgm:t>
        <a:bodyPr/>
        <a:lstStyle/>
        <a:p>
          <a:endParaRPr lang="ru-RU"/>
        </a:p>
      </dgm:t>
    </dgm:pt>
    <dgm:pt modelId="{9DEA3854-11BD-4871-8F7C-3F28B51BFF95}">
      <dgm:prSet phldrT="[Текст]"/>
      <dgm:spPr/>
      <dgm:t>
        <a:bodyPr/>
        <a:lstStyle/>
        <a:p>
          <a:r>
            <a:rPr lang="ru-RU" dirty="0" smtClean="0">
              <a:effectLst/>
              <a:latin typeface="Times New Roman" panose="02020603050405020304" pitchFamily="18" charset="0"/>
            </a:rPr>
            <a:t>Издание сборника статей по тематике сессии</a:t>
          </a:r>
          <a:endParaRPr lang="ru-RU" dirty="0">
            <a:effectLst/>
          </a:endParaRPr>
        </a:p>
      </dgm:t>
    </dgm:pt>
    <dgm:pt modelId="{8D173F3D-1FDB-41B4-A1A2-ED7D4C4E1C9F}" type="parTrans" cxnId="{BF7CBB9E-3FC4-4585-9AF4-7E9CCAF2FFCC}">
      <dgm:prSet/>
      <dgm:spPr/>
      <dgm:t>
        <a:bodyPr/>
        <a:lstStyle/>
        <a:p>
          <a:endParaRPr lang="ru-RU"/>
        </a:p>
      </dgm:t>
    </dgm:pt>
    <dgm:pt modelId="{CDB63C0D-2AFE-4A67-B6CB-A50DA999C659}" type="sibTrans" cxnId="{BF7CBB9E-3FC4-4585-9AF4-7E9CCAF2FFCC}">
      <dgm:prSet/>
      <dgm:spPr/>
      <dgm:t>
        <a:bodyPr/>
        <a:lstStyle/>
        <a:p>
          <a:endParaRPr lang="ru-RU"/>
        </a:p>
      </dgm:t>
    </dgm:pt>
    <dgm:pt modelId="{8DC5F14D-797A-43C3-A7CD-EA26ABC6F259}" type="pres">
      <dgm:prSet presAssocID="{B0D1F254-51B6-423E-ADFB-EB3D71BFEA7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39BC80-2A52-4033-A282-01473594B2E4}" type="pres">
      <dgm:prSet presAssocID="{00B6F2E4-604A-4F29-9F4C-FC3778BD3DD2}" presName="parTxOnly" presStyleLbl="node1" presStyleIdx="0" presStyleCnt="3" custScaleX="35120" custScaleY="37158" custLinFactX="15394" custLinFactNeighborX="100000" custLinFactNeighborY="114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6695A-F437-4674-AB6F-3404DED5D9A8}" type="pres">
      <dgm:prSet presAssocID="{B4AD7FBA-71C5-4978-876A-404EBF4FD1FC}" presName="parTxOnlySpace" presStyleCnt="0"/>
      <dgm:spPr/>
      <dgm:t>
        <a:bodyPr/>
        <a:lstStyle/>
        <a:p>
          <a:endParaRPr lang="ru-RU"/>
        </a:p>
      </dgm:t>
    </dgm:pt>
    <dgm:pt modelId="{DA640616-3471-4506-A91D-39E847F01213}" type="pres">
      <dgm:prSet presAssocID="{F70B0C83-231C-4D5D-A2A4-4E97C2AE06A1}" presName="parTxOnly" presStyleLbl="node1" presStyleIdx="1" presStyleCnt="3" custScaleX="33451" custScaleY="35579" custLinFactX="-40650" custLinFactNeighborX="-100000" custLinFactNeighborY="101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2AAABE-08BF-4370-9E9D-5434A7FC39C0}" type="pres">
      <dgm:prSet presAssocID="{D148A6BE-DE3A-4159-8D59-B5A81AE7A46C}" presName="parTxOnlySpace" presStyleCnt="0"/>
      <dgm:spPr/>
      <dgm:t>
        <a:bodyPr/>
        <a:lstStyle/>
        <a:p>
          <a:endParaRPr lang="ru-RU"/>
        </a:p>
      </dgm:t>
    </dgm:pt>
    <dgm:pt modelId="{D3D85498-A1F3-4B4B-9F29-8E2B0097BC31}" type="pres">
      <dgm:prSet presAssocID="{9DEA3854-11BD-4871-8F7C-3F28B51BFF95}" presName="parTxOnly" presStyleLbl="node1" presStyleIdx="2" presStyleCnt="3" custScaleX="35120" custScaleY="37158" custLinFactX="2889" custLinFactNeighborX="100000" custLinFactNeighborY="114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9A3F5A-5D6D-4377-8207-AF488CE86A6E}" type="presOf" srcId="{00B6F2E4-604A-4F29-9F4C-FC3778BD3DD2}" destId="{FE39BC80-2A52-4033-A282-01473594B2E4}" srcOrd="0" destOrd="0" presId="urn:microsoft.com/office/officeart/2005/8/layout/chevron1"/>
    <dgm:cxn modelId="{9773C078-3622-482A-9152-64DF4AC48A6D}" type="presOf" srcId="{B0D1F254-51B6-423E-ADFB-EB3D71BFEA71}" destId="{8DC5F14D-797A-43C3-A7CD-EA26ABC6F259}" srcOrd="0" destOrd="0" presId="urn:microsoft.com/office/officeart/2005/8/layout/chevron1"/>
    <dgm:cxn modelId="{A4226277-7972-4FC0-B4AD-28BEB90976AD}" type="presOf" srcId="{F70B0C83-231C-4D5D-A2A4-4E97C2AE06A1}" destId="{DA640616-3471-4506-A91D-39E847F01213}" srcOrd="0" destOrd="0" presId="urn:microsoft.com/office/officeart/2005/8/layout/chevron1"/>
    <dgm:cxn modelId="{1C7DE4C9-E1AF-4F68-974F-8062FA82BCB4}" srcId="{B0D1F254-51B6-423E-ADFB-EB3D71BFEA71}" destId="{00B6F2E4-604A-4F29-9F4C-FC3778BD3DD2}" srcOrd="0" destOrd="0" parTransId="{691FF6F3-6970-4D20-81CB-D329695E643A}" sibTransId="{B4AD7FBA-71C5-4978-876A-404EBF4FD1FC}"/>
    <dgm:cxn modelId="{D0ED829D-2D09-417F-B5D7-A295E2C47059}" type="presOf" srcId="{9DEA3854-11BD-4871-8F7C-3F28B51BFF95}" destId="{D3D85498-A1F3-4B4B-9F29-8E2B0097BC31}" srcOrd="0" destOrd="0" presId="urn:microsoft.com/office/officeart/2005/8/layout/chevron1"/>
    <dgm:cxn modelId="{BF7CBB9E-3FC4-4585-9AF4-7E9CCAF2FFCC}" srcId="{B0D1F254-51B6-423E-ADFB-EB3D71BFEA71}" destId="{9DEA3854-11BD-4871-8F7C-3F28B51BFF95}" srcOrd="2" destOrd="0" parTransId="{8D173F3D-1FDB-41B4-A1A2-ED7D4C4E1C9F}" sibTransId="{CDB63C0D-2AFE-4A67-B6CB-A50DA999C659}"/>
    <dgm:cxn modelId="{6976D998-1CCC-48C7-A0F8-41A4267DD854}" srcId="{B0D1F254-51B6-423E-ADFB-EB3D71BFEA71}" destId="{F70B0C83-231C-4D5D-A2A4-4E97C2AE06A1}" srcOrd="1" destOrd="0" parTransId="{8D6F6398-07B4-4F52-9868-B2AD2F604A2B}" sibTransId="{D148A6BE-DE3A-4159-8D59-B5A81AE7A46C}"/>
    <dgm:cxn modelId="{5AB5D27C-4E46-46C1-A48B-D10A73C667E8}" type="presParOf" srcId="{8DC5F14D-797A-43C3-A7CD-EA26ABC6F259}" destId="{FE39BC80-2A52-4033-A282-01473594B2E4}" srcOrd="0" destOrd="0" presId="urn:microsoft.com/office/officeart/2005/8/layout/chevron1"/>
    <dgm:cxn modelId="{894CD480-FC0B-4E64-BE9F-8A08C43A8F22}" type="presParOf" srcId="{8DC5F14D-797A-43C3-A7CD-EA26ABC6F259}" destId="{C946695A-F437-4674-AB6F-3404DED5D9A8}" srcOrd="1" destOrd="0" presId="urn:microsoft.com/office/officeart/2005/8/layout/chevron1"/>
    <dgm:cxn modelId="{00F733E3-E642-494D-B9CE-BC58EACBF8AB}" type="presParOf" srcId="{8DC5F14D-797A-43C3-A7CD-EA26ABC6F259}" destId="{DA640616-3471-4506-A91D-39E847F01213}" srcOrd="2" destOrd="0" presId="urn:microsoft.com/office/officeart/2005/8/layout/chevron1"/>
    <dgm:cxn modelId="{DD3B3E41-5558-4C00-8847-E2091D718562}" type="presParOf" srcId="{8DC5F14D-797A-43C3-A7CD-EA26ABC6F259}" destId="{C92AAABE-08BF-4370-9E9D-5434A7FC39C0}" srcOrd="3" destOrd="0" presId="urn:microsoft.com/office/officeart/2005/8/layout/chevron1"/>
    <dgm:cxn modelId="{36242F28-B2D6-4FC4-8064-C53E0DA26C0C}" type="presParOf" srcId="{8DC5F14D-797A-43C3-A7CD-EA26ABC6F259}" destId="{D3D85498-A1F3-4B4B-9F29-8E2B0097BC31}" srcOrd="4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9BC80-2A52-4033-A282-01473594B2E4}">
      <dsp:nvSpPr>
        <dsp:cNvPr id="0" name=""/>
        <dsp:cNvSpPr/>
      </dsp:nvSpPr>
      <dsp:spPr>
        <a:xfrm>
          <a:off x="2802282" y="985906"/>
          <a:ext cx="2933548" cy="124151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effectLst/>
              <a:latin typeface="Times New Roman" panose="02020603050405020304" pitchFamily="18" charset="0"/>
            </a:rPr>
            <a:t>Конференция прошла в гибридном режиме, подключилось более 150 человек</a:t>
          </a:r>
          <a:endParaRPr lang="ru-RU" sz="1500" kern="1200" dirty="0">
            <a:effectLst/>
          </a:endParaRPr>
        </a:p>
      </dsp:txBody>
      <dsp:txXfrm>
        <a:off x="3423038" y="985906"/>
        <a:ext cx="1692036" cy="1241512"/>
      </dsp:txXfrm>
    </dsp:sp>
    <dsp:sp modelId="{DA640616-3471-4506-A91D-39E847F01213}">
      <dsp:nvSpPr>
        <dsp:cNvPr id="0" name=""/>
        <dsp:cNvSpPr/>
      </dsp:nvSpPr>
      <dsp:spPr>
        <a:xfrm>
          <a:off x="0" y="969049"/>
          <a:ext cx="2794137" cy="118875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kern="1200" dirty="0" smtClean="0">
              <a:effectLst/>
              <a:latin typeface="Times New Roman" panose="02020603050405020304" pitchFamily="18" charset="0"/>
            </a:rPr>
            <a:t>75 представителей ОУ из 7 Федеральных округов, из 16 регионов</a:t>
          </a:r>
          <a:endParaRPr lang="ru-RU" sz="1500" kern="1200" dirty="0" smtClean="0">
            <a:effectLst/>
          </a:endParaRPr>
        </a:p>
      </dsp:txBody>
      <dsp:txXfrm>
        <a:off x="594378" y="969049"/>
        <a:ext cx="1605382" cy="1188755"/>
      </dsp:txXfrm>
    </dsp:sp>
    <dsp:sp modelId="{D3D85498-A1F3-4B4B-9F29-8E2B0097BC31}">
      <dsp:nvSpPr>
        <dsp:cNvPr id="0" name=""/>
        <dsp:cNvSpPr/>
      </dsp:nvSpPr>
      <dsp:spPr>
        <a:xfrm>
          <a:off x="5419379" y="985906"/>
          <a:ext cx="2933548" cy="124151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effectLst/>
              <a:latin typeface="Times New Roman" panose="02020603050405020304" pitchFamily="18" charset="0"/>
            </a:rPr>
            <a:t>Издание сборника статей по тематике конференции</a:t>
          </a:r>
          <a:endParaRPr lang="ru-RU" sz="1500" kern="1200" dirty="0">
            <a:effectLst/>
          </a:endParaRPr>
        </a:p>
      </dsp:txBody>
      <dsp:txXfrm>
        <a:off x="6040135" y="985906"/>
        <a:ext cx="1692036" cy="12415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9BC80-2A52-4033-A282-01473594B2E4}">
      <dsp:nvSpPr>
        <dsp:cNvPr id="0" name=""/>
        <dsp:cNvSpPr/>
      </dsp:nvSpPr>
      <dsp:spPr>
        <a:xfrm>
          <a:off x="2803624" y="986138"/>
          <a:ext cx="2930683" cy="1240299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/>
              <a:latin typeface="Times New Roman" panose="02020603050405020304" pitchFamily="18" charset="0"/>
            </a:rPr>
            <a:t>Сессия прошла в гибридном режиме, подключилось более </a:t>
          </a:r>
          <a:r>
            <a:rPr lang="ru-RU" sz="1600" b="1" kern="1200" dirty="0" smtClean="0">
              <a:effectLst/>
              <a:latin typeface="Times New Roman" panose="02020603050405020304" pitchFamily="18" charset="0"/>
            </a:rPr>
            <a:t>1 700 </a:t>
          </a:r>
          <a:r>
            <a:rPr lang="ru-RU" sz="1600" kern="1200" dirty="0" smtClean="0">
              <a:effectLst/>
              <a:latin typeface="Times New Roman" panose="02020603050405020304" pitchFamily="18" charset="0"/>
            </a:rPr>
            <a:t>человек</a:t>
          </a:r>
          <a:endParaRPr lang="ru-RU" sz="1600" kern="1200" dirty="0">
            <a:effectLst/>
          </a:endParaRPr>
        </a:p>
      </dsp:txBody>
      <dsp:txXfrm>
        <a:off x="3423774" y="986138"/>
        <a:ext cx="1690384" cy="1240299"/>
      </dsp:txXfrm>
    </dsp:sp>
    <dsp:sp modelId="{DA640616-3471-4506-A91D-39E847F01213}">
      <dsp:nvSpPr>
        <dsp:cNvPr id="0" name=""/>
        <dsp:cNvSpPr/>
      </dsp:nvSpPr>
      <dsp:spPr>
        <a:xfrm>
          <a:off x="0" y="969299"/>
          <a:ext cx="2791409" cy="1187594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236739"/>
                <a:satOff val="-9285"/>
                <a:lumOff val="14839"/>
                <a:alphaOff val="0"/>
                <a:tint val="96000"/>
                <a:lumMod val="100000"/>
              </a:schemeClr>
            </a:gs>
            <a:gs pos="78000">
              <a:schemeClr val="accent2">
                <a:shade val="80000"/>
                <a:hueOff val="236739"/>
                <a:satOff val="-9285"/>
                <a:lumOff val="14839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effectLst/>
              <a:latin typeface="Times New Roman" panose="02020603050405020304" pitchFamily="18" charset="0"/>
            </a:rPr>
            <a:t>53 </a:t>
          </a:r>
          <a:r>
            <a:rPr lang="ru-RU" sz="1600" kern="1200" dirty="0" smtClean="0">
              <a:effectLst/>
              <a:latin typeface="Times New Roman" panose="02020603050405020304" pitchFamily="18" charset="0"/>
            </a:rPr>
            <a:t>представит</a:t>
          </a:r>
          <a:r>
            <a:rPr lang="ru-RU" sz="1600" b="0" kern="1200" dirty="0" smtClean="0">
              <a:effectLst/>
              <a:latin typeface="Times New Roman" panose="02020603050405020304" pitchFamily="18" charset="0"/>
            </a:rPr>
            <a:t>еля </a:t>
          </a:r>
          <a:r>
            <a:rPr lang="ru-RU" sz="1600" kern="1200" dirty="0" smtClean="0">
              <a:effectLst/>
              <a:latin typeface="Times New Roman" panose="02020603050405020304" pitchFamily="18" charset="0"/>
            </a:rPr>
            <a:t>ОУ присутствовали очно </a:t>
          </a:r>
          <a:endParaRPr lang="ru-RU" sz="1600" kern="1200" dirty="0" smtClean="0">
            <a:effectLst/>
          </a:endParaRPr>
        </a:p>
      </dsp:txBody>
      <dsp:txXfrm>
        <a:off x="593797" y="969299"/>
        <a:ext cx="1603815" cy="1187594"/>
      </dsp:txXfrm>
    </dsp:sp>
    <dsp:sp modelId="{D3D85498-A1F3-4B4B-9F29-8E2B0097BC31}">
      <dsp:nvSpPr>
        <dsp:cNvPr id="0" name=""/>
        <dsp:cNvSpPr/>
      </dsp:nvSpPr>
      <dsp:spPr>
        <a:xfrm>
          <a:off x="5422244" y="986138"/>
          <a:ext cx="2930683" cy="1240299"/>
        </a:xfrm>
        <a:prstGeom prst="chevron">
          <a:avLst/>
        </a:prstGeom>
        <a:gradFill rotWithShape="0">
          <a:gsLst>
            <a:gs pos="0">
              <a:schemeClr val="accent2">
                <a:shade val="80000"/>
                <a:hueOff val="473479"/>
                <a:satOff val="-18570"/>
                <a:lumOff val="29677"/>
                <a:alphaOff val="0"/>
                <a:tint val="96000"/>
                <a:lumMod val="100000"/>
              </a:schemeClr>
            </a:gs>
            <a:gs pos="78000">
              <a:schemeClr val="accent2">
                <a:shade val="80000"/>
                <a:hueOff val="473479"/>
                <a:satOff val="-18570"/>
                <a:lumOff val="2967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/>
              <a:latin typeface="Times New Roman" panose="02020603050405020304" pitchFamily="18" charset="0"/>
            </a:rPr>
            <a:t>Издание сборника статей по тематике сессии</a:t>
          </a:r>
          <a:endParaRPr lang="ru-RU" sz="1800" kern="1200" dirty="0">
            <a:effectLst/>
          </a:endParaRPr>
        </a:p>
      </dsp:txBody>
      <dsp:txXfrm>
        <a:off x="6042394" y="986138"/>
        <a:ext cx="1690384" cy="1240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4568C-5ED6-4DD1-90A9-00EE9773A481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40FB5-4835-4805-B9AA-C524CA9D89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618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1C583-A749-4C60-A7A4-E2CAEE6D1C26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9A4AD-7FBC-4C89-B5E9-3C4F67C624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655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52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916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0634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951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9463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619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811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09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47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87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1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74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4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06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47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3D30F-58CE-4364-BDD8-5C599B2F0ED3}" type="datetimeFigureOut">
              <a:rPr lang="ru-RU" smtClean="0"/>
              <a:pPr/>
              <a:t>06.12.2021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21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3D30F-58CE-4364-BDD8-5C599B2F0ED3}" type="datetimeFigureOut">
              <a:rPr lang="ru-RU" smtClean="0"/>
              <a:pPr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98351F-33E5-4A3B-A99F-441E7915B9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656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384" y="692696"/>
            <a:ext cx="9577064" cy="487195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sz="4800" dirty="0"/>
          </a:p>
          <a:p>
            <a:pPr marL="0" indent="0" algn="ctr">
              <a:buNone/>
            </a:pPr>
            <a:r>
              <a:rPr lang="ru-RU" sz="4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endParaRPr lang="ru-RU" sz="41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Региональной общественной организации </a:t>
            </a:r>
          </a:p>
          <a:p>
            <a:pPr marL="0" indent="0" algn="ctr">
              <a:buNone/>
            </a:pPr>
            <a:r>
              <a:rPr lang="ru-RU" sz="4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«Совет директоров организаций </a:t>
            </a:r>
          </a:p>
          <a:p>
            <a:pPr marL="0" indent="0" algn="ctr">
              <a:buNone/>
            </a:pPr>
            <a:r>
              <a:rPr lang="ru-RU" sz="4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профессионального образования </a:t>
            </a:r>
          </a:p>
          <a:p>
            <a:pPr marL="0" indent="0" algn="ctr">
              <a:buNone/>
            </a:pPr>
            <a:r>
              <a:rPr lang="ru-RU" sz="4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Санкт-Петербурга» </a:t>
            </a:r>
            <a:r>
              <a:rPr lang="ru-RU" sz="41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</a:t>
            </a:r>
            <a:endParaRPr lang="ru-RU" sz="41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100" b="1" dirty="0">
              <a:solidFill>
                <a:srgbClr val="7F39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100" b="1" dirty="0">
              <a:solidFill>
                <a:srgbClr val="7F39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-117517"/>
            <a:ext cx="2276025" cy="228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0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260648"/>
            <a:ext cx="7956376" cy="237626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Финал IX Национального 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чемпионата «Молодые профессионалы» 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WorldSkills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Russia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 г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Уфа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6098" y="2132856"/>
            <a:ext cx="7111044" cy="39604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Санкт-Петербурга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делегация 235 человек</a:t>
            </a: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линейка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компетенция - 57 участников</a:t>
            </a:r>
          </a:p>
          <a:p>
            <a:pPr algn="ctr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юниорская линейка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компетенций - 53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58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116632"/>
            <a:ext cx="9361040" cy="216024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Топ-10 регионов </a:t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числу участников</a:t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3432" y="2132856"/>
            <a:ext cx="8424936" cy="49685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Башкортостан – 280 </a:t>
            </a:r>
          </a:p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– 193</a:t>
            </a:r>
          </a:p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Татарстан – 164 </a:t>
            </a:r>
          </a:p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 – 110 </a:t>
            </a:r>
          </a:p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область – 103</a:t>
            </a:r>
          </a:p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Новосибирская область – 58 </a:t>
            </a:r>
          </a:p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Кемеровская область – 45 </a:t>
            </a:r>
          </a:p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и Свердловская области – по 44</a:t>
            </a:r>
          </a:p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край – 38</a:t>
            </a:r>
          </a:p>
          <a:p>
            <a:pPr>
              <a:buFontTx/>
              <a:buChar char="-"/>
            </a:pP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3600" b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4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888" y="4261630"/>
            <a:ext cx="3805064" cy="2562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низ 4"/>
          <p:cNvSpPr/>
          <p:nvPr/>
        </p:nvSpPr>
        <p:spPr>
          <a:xfrm>
            <a:off x="3563380" y="1549691"/>
            <a:ext cx="360040" cy="481248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63180" y="166210"/>
            <a:ext cx="3960440" cy="12522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3392" y="2058155"/>
            <a:ext cx="6240016" cy="214045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4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</a:p>
          <a:p>
            <a:pPr algn="ctr"/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медального зачета и с учетом позиции региона в рейтинге по 700-балльной шкале </a:t>
            </a:r>
          </a:p>
        </p:txBody>
      </p:sp>
    </p:spTree>
    <p:extLst>
      <p:ext uri="{BB962C8B-B14F-4D97-AF65-F5344CB8AC3E}">
        <p14:creationId xmlns:p14="http://schemas.microsoft.com/office/powerpoint/2010/main" val="397189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23392" y="908720"/>
            <a:ext cx="5472608" cy="13681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участия команды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в 2021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1504" y="2276873"/>
            <a:ext cx="6768752" cy="345638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наград: 92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медаль - 16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Серебряная медаль - 26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Бронзовая медаль - 20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Медальон за профессионализм -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*включая итоги Отборочных соревнований, приравненных к Финалу Национального чемпионата</a:t>
            </a:r>
          </a:p>
          <a:p>
            <a:pPr algn="ctr"/>
            <a:endParaRPr lang="ru-R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1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3472" y="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Достижения образовательных учреждений  Санкт-Петербурга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755142"/>
              </p:ext>
            </p:extLst>
          </p:nvPr>
        </p:nvGraphicFramePr>
        <p:xfrm>
          <a:off x="263352" y="1160592"/>
          <a:ext cx="11665296" cy="56974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2254">
                  <a:extLst>
                    <a:ext uri="{9D8B030D-6E8A-4147-A177-3AD203B41FA5}">
                      <a16:colId xmlns:a16="http://schemas.microsoft.com/office/drawing/2014/main" val="2125726589"/>
                    </a:ext>
                  </a:extLst>
                </a:gridCol>
                <a:gridCol w="3913042">
                  <a:extLst>
                    <a:ext uri="{9D8B030D-6E8A-4147-A177-3AD203B41FA5}">
                      <a16:colId xmlns:a16="http://schemas.microsoft.com/office/drawing/2014/main" val="599934982"/>
                    </a:ext>
                  </a:extLst>
                </a:gridCol>
              </a:tblGrid>
              <a:tr h="34060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645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Создано 5 мастерских по Лоту №1 «Искусство, дизайн и сфера услуг»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СПб ГБПОУ «Петровский колледж»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114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место в конкурсе на соискание награды Правительства Санкт-Петербурга –</a:t>
                      </a:r>
                    </a:p>
                    <a:p>
                      <a:pPr algn="l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почетного знака «За качество товаров (продукции), работ и услуг» 2020 года</a:t>
                      </a:r>
                      <a:endParaRPr lang="ru-RU" sz="18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СПб ГБПОУ «Петровский колледж»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579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Инновационная площадка «Трансформация системы управления профессиональным образовательным учреждением в условиях </a:t>
                      </a:r>
                      <a:r>
                        <a:rPr lang="ru-RU" sz="1800" kern="12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цифровизации</a:t>
                      </a:r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kern="12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СПб ГБПОУ «Петровский колледж»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062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Созданы мастерские по компетенциям «Разработка мобильных приложений», «Сетевое и системное администрирование», «Корпоративная защита от внутренних угроз информационной безопасности», «Мобильная робототехника», а так же «Кабинет экспертов и мастеров производственного обучения»,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ресепшн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брифинг – зона.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СПб ГБПОУ «Санкт-Петербургский технический колледж управления и коммерции»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370718"/>
                  </a:ext>
                </a:extLst>
              </a:tr>
              <a:tr h="95663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Инновационная площадка «Варианты синхронизации среднего профессионального образования с потребностью экономики города»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СПб ГБПОУ  "Академия управления городской средой, </a:t>
                      </a:r>
                      <a:endParaRPr lang="ru-RU" sz="18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kern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градостроительства и печати"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973568"/>
                  </a:ext>
                </a:extLst>
              </a:tr>
              <a:tr h="9561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Инновационная площадка «Проектирование и внедрение принципов обучающих фабрик в образовательный процесс»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5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СПб </a:t>
                      </a:r>
                      <a:r>
                        <a:rPr lang="ru-RU" sz="1800" kern="15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ГБПОУ «Санкт-Петербургский техникум отраслевых технологий, финансов и права»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784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99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31504" y="116632"/>
            <a:ext cx="7416824" cy="33843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июня 2021 года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Всероссийский Образовательный Форум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СПО - время современных перемен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«Союз директоров ССУЗ России»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июня 2021 года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прошел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Съезд ООО «Союз директоров ССУЗ России»: «Стратегические направления развития системы СПО России до 2030 года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31504" y="4176682"/>
            <a:ext cx="7344816" cy="23034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РОО «Совет директоров СПО СПб» благодарны за проведение 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этих мероприятий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используют материалы, рекомендации 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871864" y="3550813"/>
            <a:ext cx="576064" cy="576064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909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599" y="3429001"/>
            <a:ext cx="6347714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91344" y="1793108"/>
            <a:ext cx="5171432" cy="2584203"/>
            <a:chOff x="72044" y="936306"/>
            <a:chExt cx="3946257" cy="1240425"/>
          </a:xfrm>
        </p:grpSpPr>
        <p:sp>
          <p:nvSpPr>
            <p:cNvPr id="5" name="Шеврон 4"/>
            <p:cNvSpPr/>
            <p:nvPr/>
          </p:nvSpPr>
          <p:spPr>
            <a:xfrm>
              <a:off x="72044" y="936306"/>
              <a:ext cx="3946257" cy="1188755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Шеврон 4"/>
            <p:cNvSpPr txBox="1"/>
            <p:nvPr/>
          </p:nvSpPr>
          <p:spPr>
            <a:xfrm>
              <a:off x="714343" y="987976"/>
              <a:ext cx="2977071" cy="11887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algn="ctr"/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Общественная организация </a:t>
              </a:r>
            </a:p>
            <a:p>
              <a:pPr algn="ctr"/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«Совет директоров организаций среднего профессионального образования </a:t>
              </a:r>
            </a:p>
            <a:p>
              <a:pPr algn="ctr"/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Санкт-Петербурга»</a:t>
              </a:r>
            </a:p>
            <a:p>
              <a:pPr algn="ctr"/>
              <a:endPara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ОО «Совет директоров СПО СПб»</a:t>
              </a:r>
            </a:p>
            <a:p>
              <a:pPr algn="ctr" defTabSz="914400">
                <a:spcBef>
                  <a:spcPct val="0"/>
                </a:spcBef>
                <a:defRPr/>
              </a:pPr>
              <a:endPara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763682" y="1793107"/>
            <a:ext cx="5508782" cy="2499991"/>
            <a:chOff x="208612" y="928710"/>
            <a:chExt cx="3946257" cy="1237204"/>
          </a:xfrm>
        </p:grpSpPr>
        <p:sp>
          <p:nvSpPr>
            <p:cNvPr id="8" name="Шеврон 7"/>
            <p:cNvSpPr/>
            <p:nvPr/>
          </p:nvSpPr>
          <p:spPr>
            <a:xfrm>
              <a:off x="208612" y="928710"/>
              <a:ext cx="3946257" cy="1188755"/>
            </a:xfrm>
            <a:prstGeom prst="chevron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Шеврон 4"/>
            <p:cNvSpPr txBox="1"/>
            <p:nvPr/>
          </p:nvSpPr>
          <p:spPr>
            <a:xfrm>
              <a:off x="731385" y="977159"/>
              <a:ext cx="3162108" cy="11887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26670" rIns="26670" bIns="26670" numCol="1" spcCol="1270" anchor="ctr" anchorCtr="0">
              <a:noAutofit/>
            </a:bodyPr>
            <a:lstStyle/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Региональная общественная организация </a:t>
              </a:r>
            </a:p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«Совет директоров организаций среднего профессионального образования </a:t>
              </a:r>
            </a:p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Санкт-Петербурга»</a:t>
              </a:r>
            </a:p>
            <a:p>
              <a:pPr algn="ctr"/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РОО «Совет директоров СПО СПб»</a:t>
              </a:r>
            </a:p>
            <a:p>
              <a:pPr algn="ctr" defTabSz="914400">
                <a:spcBef>
                  <a:spcPct val="0"/>
                </a:spcBef>
                <a:defRPr/>
              </a:pPr>
              <a:endPara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Выгнутая вверх стрелка 10"/>
          <p:cNvSpPr/>
          <p:nvPr/>
        </p:nvSpPr>
        <p:spPr>
          <a:xfrm>
            <a:off x="3015671" y="341232"/>
            <a:ext cx="4104456" cy="12961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Шестиугольник 11"/>
          <p:cNvSpPr/>
          <p:nvPr/>
        </p:nvSpPr>
        <p:spPr>
          <a:xfrm>
            <a:off x="957353" y="4515066"/>
            <a:ext cx="8700206" cy="1871816"/>
          </a:xfrm>
          <a:prstGeom prst="hexagon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 РОО «Совет директоров СПО СПб» зарегистрирован в Министерстве юстиции 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по Санкт-Петербургу от </a:t>
            </a:r>
            <a:r>
              <a:rPr lang="ru-RU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15.02.2021</a:t>
            </a:r>
            <a:endParaRPr lang="ru-RU" sz="2000" b="1" u="sng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61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4187" y="-171400"/>
            <a:ext cx="8607561" cy="864095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Общее число членов РОО «Совет директоров СПО СПб» -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47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руководителей образовательных учреждений с различной ведомственной подчиненностью: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039723"/>
              </p:ext>
            </p:extLst>
          </p:nvPr>
        </p:nvGraphicFramePr>
        <p:xfrm>
          <a:off x="479376" y="781784"/>
          <a:ext cx="10657184" cy="6076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5196">
                  <a:extLst>
                    <a:ext uri="{9D8B030D-6E8A-4147-A177-3AD203B41FA5}">
                      <a16:colId xmlns:a16="http://schemas.microsoft.com/office/drawing/2014/main" val="2580426907"/>
                    </a:ext>
                  </a:extLst>
                </a:gridCol>
                <a:gridCol w="5972405">
                  <a:extLst>
                    <a:ext uri="{9D8B030D-6E8A-4147-A177-3AD203B41FA5}">
                      <a16:colId xmlns:a16="http://schemas.microsoft.com/office/drawing/2014/main" val="509105075"/>
                    </a:ext>
                  </a:extLst>
                </a:gridCol>
                <a:gridCol w="1522454">
                  <a:extLst>
                    <a:ext uri="{9D8B030D-6E8A-4147-A177-3AD203B41FA5}">
                      <a16:colId xmlns:a16="http://schemas.microsoft.com/office/drawing/2014/main" val="281531688"/>
                    </a:ext>
                  </a:extLst>
                </a:gridCol>
                <a:gridCol w="1612011">
                  <a:extLst>
                    <a:ext uri="{9D8B030D-6E8A-4147-A177-3AD203B41FA5}">
                      <a16:colId xmlns:a16="http://schemas.microsoft.com/office/drawing/2014/main" val="1176587841"/>
                    </a:ext>
                  </a:extLst>
                </a:gridCol>
                <a:gridCol w="985118">
                  <a:extLst>
                    <a:ext uri="{9D8B030D-6E8A-4147-A177-3AD203B41FA5}">
                      <a16:colId xmlns:a16="http://schemas.microsoft.com/office/drawing/2014/main" val="1941404331"/>
                    </a:ext>
                  </a:extLst>
                </a:gridCol>
              </a:tblGrid>
              <a:tr h="1045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Учредитель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ОУ в подчинении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ОУ в составе Совета директоров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охвата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extLst>
                  <a:ext uri="{0D108BD9-81ED-4DB2-BD59-A6C34878D82A}">
                    <a16:rowId xmlns:a16="http://schemas.microsoft.com/office/drawing/2014/main" val="3631832949"/>
                  </a:ext>
                </a:extLst>
              </a:tr>
              <a:tr h="3475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науке и высшей школе </a:t>
                      </a:r>
                      <a:r>
                        <a:rPr lang="ru-RU" sz="1500" dirty="0" smtClean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Санкт-Петербурга</a:t>
                      </a:r>
                      <a:endParaRPr lang="ru-RU" sz="1500" dirty="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50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 b="1" dirty="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50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extLst>
                  <a:ext uri="{0D108BD9-81ED-4DB2-BD59-A6C34878D82A}">
                    <a16:rowId xmlns:a16="http://schemas.microsoft.com/office/drawing/2014/main" val="1248119139"/>
                  </a:ext>
                </a:extLst>
              </a:tr>
              <a:tr h="3135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образованию Санкт-Петербурга</a:t>
                      </a:r>
                      <a:endParaRPr lang="ru-RU" sz="1500" dirty="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50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1" dirty="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50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extLst>
                  <a:ext uri="{0D108BD9-81ED-4DB2-BD59-A6C34878D82A}">
                    <a16:rowId xmlns:a16="http://schemas.microsoft.com/office/drawing/2014/main" val="394755004"/>
                  </a:ext>
                </a:extLst>
              </a:tr>
              <a:tr h="3475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здравоохранению </a:t>
                      </a:r>
                      <a:r>
                        <a:rPr lang="ru-RU" sz="1500" dirty="0" smtClean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Санкт-Петербурга</a:t>
                      </a:r>
                      <a:endParaRPr lang="ru-RU" sz="1500" dirty="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50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 dirty="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50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extLst>
                  <a:ext uri="{0D108BD9-81ED-4DB2-BD59-A6C34878D82A}">
                    <a16:rowId xmlns:a16="http://schemas.microsoft.com/office/drawing/2014/main" val="963315866"/>
                  </a:ext>
                </a:extLst>
              </a:tr>
              <a:tr h="3135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культуре Санкт-Петербурга</a:t>
                      </a:r>
                      <a:endParaRPr lang="ru-RU" sz="1500" dirty="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500" dirty="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50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extLst>
                  <a:ext uri="{0D108BD9-81ED-4DB2-BD59-A6C34878D82A}">
                    <a16:rowId xmlns:a16="http://schemas.microsoft.com/office/drawing/2014/main" val="2469767862"/>
                  </a:ext>
                </a:extLst>
              </a:tr>
              <a:tr h="5226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физической культуре и спорту Санкт-Петербурга</a:t>
                      </a:r>
                      <a:endParaRPr lang="ru-RU" sz="1500" dirty="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dirty="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50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extLst>
                  <a:ext uri="{0D108BD9-81ED-4DB2-BD59-A6C34878D82A}">
                    <a16:rowId xmlns:a16="http://schemas.microsoft.com/office/drawing/2014/main" val="2888058444"/>
                  </a:ext>
                </a:extLst>
              </a:tr>
              <a:tr h="5226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Федеральное медико-биологическое </a:t>
                      </a:r>
                      <a:r>
                        <a:rPr lang="ru-RU" sz="1500" dirty="0" smtClean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агентство</a:t>
                      </a:r>
                      <a:r>
                        <a:rPr lang="ru-RU" sz="1500" baseline="0" dirty="0" smtClean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err="1" smtClean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Минздравсоцразвития</a:t>
                      </a:r>
                      <a:r>
                        <a:rPr lang="ru-RU" sz="1500" dirty="0" smtClean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</a:t>
                      </a:r>
                      <a:endParaRPr lang="ru-RU" sz="1500" dirty="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50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extLst>
                  <a:ext uri="{0D108BD9-81ED-4DB2-BD59-A6C34878D82A}">
                    <a16:rowId xmlns:a16="http://schemas.microsoft.com/office/drawing/2014/main" val="2890402678"/>
                  </a:ext>
                </a:extLst>
              </a:tr>
              <a:tr h="3475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Комитет по социальной политике Санкт-Петербурга</a:t>
                      </a:r>
                      <a:endParaRPr lang="ru-RU" sz="150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50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extLst>
                  <a:ext uri="{0D108BD9-81ED-4DB2-BD59-A6C34878D82A}">
                    <a16:rowId xmlns:a16="http://schemas.microsoft.com/office/drawing/2014/main" val="3601728455"/>
                  </a:ext>
                </a:extLst>
              </a:tr>
              <a:tr h="3475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Негосударственное образовательное учреждение СПО</a:t>
                      </a:r>
                      <a:endParaRPr lang="ru-RU" sz="1500" dirty="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extLst>
                  <a:ext uri="{0D108BD9-81ED-4DB2-BD59-A6C34878D82A}">
                    <a16:rowId xmlns:a16="http://schemas.microsoft.com/office/drawing/2014/main" val="2487268183"/>
                  </a:ext>
                </a:extLst>
              </a:tr>
              <a:tr h="3475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Негосударственное образовательное учреждение ВПО</a:t>
                      </a:r>
                      <a:endParaRPr lang="ru-RU" sz="1500" dirty="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extLst>
                  <a:ext uri="{0D108BD9-81ED-4DB2-BD59-A6C34878D82A}">
                    <a16:rowId xmlns:a16="http://schemas.microsoft.com/office/drawing/2014/main" val="1970419522"/>
                  </a:ext>
                </a:extLst>
              </a:tr>
              <a:tr h="5226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Федеральные государственные бюджетные образовательные учреждения высшего образования</a:t>
                      </a:r>
                      <a:endParaRPr lang="ru-RU" sz="1500" dirty="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b="1" dirty="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extLst>
                  <a:ext uri="{0D108BD9-81ED-4DB2-BD59-A6C34878D82A}">
                    <a16:rowId xmlns:a16="http://schemas.microsoft.com/office/drawing/2014/main" val="1529402136"/>
                  </a:ext>
                </a:extLst>
              </a:tr>
              <a:tr h="7840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Общественная организация «Союз промышленников и предпринимателей </a:t>
                      </a:r>
                      <a:endParaRPr lang="ru-RU" sz="1500" dirty="0" smtClean="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Санкт-Петербурга</a:t>
                      </a:r>
                      <a:r>
                        <a:rPr lang="ru-RU" sz="1500" dirty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500" dirty="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 dirty="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50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extLst>
                  <a:ext uri="{0D108BD9-81ED-4DB2-BD59-A6C34878D82A}">
                    <a16:rowId xmlns:a16="http://schemas.microsoft.com/office/drawing/2014/main" val="3928278090"/>
                  </a:ext>
                </a:extLst>
              </a:tr>
              <a:tr h="3135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marL="45720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500" dirty="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800" b="1" dirty="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116497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solidFill>
                          <a:srgbClr val="116497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07" marR="53107" marT="0" marB="0" anchor="ctr"/>
                </a:tc>
                <a:extLst>
                  <a:ext uri="{0D108BD9-81ED-4DB2-BD59-A6C34878D82A}">
                    <a16:rowId xmlns:a16="http://schemas.microsoft.com/office/drawing/2014/main" val="3976852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10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51584" y="-93677"/>
            <a:ext cx="6389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и состав органов управления </a:t>
            </a:r>
          </a:p>
          <a:p>
            <a:pPr lvl="0" algn="ctr"/>
            <a:r>
              <a:rPr lang="ru-RU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РОО «Совет директоров СПО СПб»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288" t="23440" r="5585" b="8002"/>
          <a:stretch/>
        </p:blipFill>
        <p:spPr>
          <a:xfrm>
            <a:off x="1778" y="737320"/>
            <a:ext cx="11901609" cy="610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2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Шестиугольник 11"/>
          <p:cNvSpPr/>
          <p:nvPr/>
        </p:nvSpPr>
        <p:spPr>
          <a:xfrm>
            <a:off x="2237517" y="354866"/>
            <a:ext cx="5106419" cy="3195842"/>
          </a:xfrm>
          <a:prstGeom prst="hexagon">
            <a:avLst/>
          </a:prstGeom>
          <a:solidFill>
            <a:srgbClr val="BFDFFD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28-29 апреля 2021 г.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научно-практическая конференция </a:t>
            </a: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«Эффективные управленческие решения – основа инновационного развития колледжа. Опыт международного сотрудничества в проекте </a:t>
            </a:r>
            <a:r>
              <a:rPr lang="ru-RU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ImProfEdu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реализации образовательных проектов»</a:t>
            </a:r>
          </a:p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конференции осуществлялось из средств Европейского союза, Российской Федерации и Финляндской Республики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650895608"/>
              </p:ext>
            </p:extLst>
          </p:nvPr>
        </p:nvGraphicFramePr>
        <p:xfrm>
          <a:off x="749151" y="2558633"/>
          <a:ext cx="8352928" cy="2448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604435"/>
            <a:ext cx="4083568" cy="272237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672" y="591598"/>
            <a:ext cx="3760381" cy="2506921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Шестиугольник 2"/>
          <p:cNvSpPr/>
          <p:nvPr/>
        </p:nvSpPr>
        <p:spPr>
          <a:xfrm>
            <a:off x="479376" y="4859511"/>
            <a:ext cx="8622703" cy="1871816"/>
          </a:xfrm>
          <a:prstGeom prst="hexagon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2700000" scaled="1"/>
            <a:tileRect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темы, которые рассматривались на конференции:</a:t>
            </a:r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состояние среднего профессионального образования в РФ и Финляндской республике;</a:t>
            </a:r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инструментов национальной системы квалификации и демонстрационного экзамена при оценке качества образования;</a:t>
            </a:r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промышленности и СПО;</a:t>
            </a:r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подход в работе ОУ.</a:t>
            </a:r>
          </a:p>
        </p:txBody>
      </p:sp>
    </p:spTree>
    <p:extLst>
      <p:ext uri="{BB962C8B-B14F-4D97-AF65-F5344CB8AC3E}">
        <p14:creationId xmlns:p14="http://schemas.microsoft.com/office/powerpoint/2010/main" val="171949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10763825"/>
              </p:ext>
            </p:extLst>
          </p:nvPr>
        </p:nvGraphicFramePr>
        <p:xfrm>
          <a:off x="875420" y="2420120"/>
          <a:ext cx="8352928" cy="2448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Шестиугольник 2"/>
          <p:cNvSpPr/>
          <p:nvPr/>
        </p:nvSpPr>
        <p:spPr>
          <a:xfrm>
            <a:off x="551384" y="4759290"/>
            <a:ext cx="9145016" cy="1871816"/>
          </a:xfrm>
          <a:prstGeom prst="hexag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Инновационные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взаимодействия образовательных учреждений со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стейкхолдерами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среда в колледже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трансформации образовательных учреждений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16632"/>
            <a:ext cx="5832648" cy="3275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203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87488" y="659904"/>
            <a:ext cx="7272808" cy="13103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Прошел Ежегодный Конкурс «Преподаватель года в системе среднего профессионального образования Санкт-Петербурга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2021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55440" y="2420888"/>
            <a:ext cx="7956884" cy="41044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Победители: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Вагин Алексей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Сергеевич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(СПб ГБПОУ «Петровский колледж»)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победитель конкурса в номинации «Преподаватель года».</a:t>
            </a:r>
            <a:endParaRPr lang="ru-RU" sz="19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Иванова Мария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Анатольевна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(Колледж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бизнеса и технологий Санкт-Петербургского государственного экономического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университета)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победитель конкурса в номинации «Преподаватель-педагог-исследователь».</a:t>
            </a:r>
            <a:endParaRPr lang="ru-RU" sz="19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Султанова Ольга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Александровна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(Политехнический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колледж городского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хозяйства)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победитель конкурса в номинации «Преподаватель-педагог-новатор».</a:t>
            </a:r>
            <a:endParaRPr lang="ru-RU" sz="19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Мальцева Анна 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Вячеславовна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(Академия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машиностроения имени Ж.Я. </a:t>
            </a:r>
            <a:r>
              <a:rPr lang="ru-RU" sz="19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Котина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победитель конкурса в номинации «Преподаватель-педагог-воспитатель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9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65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87488" y="260648"/>
            <a:ext cx="7272808" cy="13103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Прошел Ежегодный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года» в системе среднего профессионального образования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2021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1424" y="1844824"/>
            <a:ext cx="9001000" cy="50131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 победителей: 16 студентов</a:t>
            </a:r>
          </a:p>
          <a:p>
            <a:pPr algn="ctr">
              <a:spcAft>
                <a:spcPts val="0"/>
              </a:spcAft>
            </a:pP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место по различным номинациям заняли: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Духова Станислава Дмитриевна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(СПБ ГБПОУ «Петровский колледж») – Абсолютный победитель Конкурса.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Москалец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Александр Сергеевич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(СПб ГБПОУ «Академия транспортных технологий») – победитель в номинации «Студент-лидер».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Абрамова </a:t>
            </a:r>
            <a:r>
              <a:rPr lang="ru-RU" sz="1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Флоринтина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Владимировна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(Инженерная школа одежды (колледж) </a:t>
            </a:r>
            <a:r>
              <a:rPr lang="ru-RU" sz="19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СПбГУПТД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)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победитель в номинации «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Студент-творческая личность».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Покаместов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Артем Александрович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(СПб ГБПОУ «Колледж информационных технологий»)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победитель в номинации «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Студент, увлеченный будущей профессией» 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Анохина Полина Олеговна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(СПб ГБПОУ «Педагогический колледж № 8»)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победитель в номинации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«Студент-знаток русского языка».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Танунин</a:t>
            </a: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Алексей Сергеевич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(СПб ГАПОУ «Морской технический колледж имени адмирала Д.Н. Сенявина»)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победитель в номинации «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Студент-патриот».  </a:t>
            </a:r>
          </a:p>
        </p:txBody>
      </p:sp>
    </p:spTree>
    <p:extLst>
      <p:ext uri="{BB962C8B-B14F-4D97-AF65-F5344CB8AC3E}">
        <p14:creationId xmlns:p14="http://schemas.microsoft.com/office/powerpoint/2010/main" val="402033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9336" y="836712"/>
            <a:ext cx="5148572" cy="13681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мастерства в системе среднего профессионального образования </a:t>
            </a: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5350" y="2204864"/>
            <a:ext cx="4842538" cy="18001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победителей </a:t>
            </a:r>
          </a:p>
          <a:p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различным специальностям: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 студентов</a:t>
            </a:r>
            <a:endParaRPr lang="ru-RU" sz="23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места заняли: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 студентов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67908" y="2708920"/>
            <a:ext cx="5256584" cy="14226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Студенческие предметные олимпиады в системе среднего профессионального образования Санкт-Петербурга </a:t>
            </a:r>
            <a:endParaRPr lang="ru-RU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47928" y="4131532"/>
            <a:ext cx="5004556" cy="18897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победителей </a:t>
            </a:r>
          </a:p>
          <a:p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различным общеобразовательным дисциплинам: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студентов</a:t>
            </a:r>
            <a:endParaRPr lang="ru-RU" sz="23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3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3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места заняли: </a:t>
            </a:r>
            <a:r>
              <a:rPr lang="ru-RU" sz="23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студентов </a:t>
            </a:r>
          </a:p>
        </p:txBody>
      </p:sp>
    </p:spTree>
    <p:extLst>
      <p:ext uri="{BB962C8B-B14F-4D97-AF65-F5344CB8AC3E}">
        <p14:creationId xmlns:p14="http://schemas.microsoft.com/office/powerpoint/2010/main" val="14771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f41ab4a-b7e2-4865-b9a3-291840acfe6f">7VF5KMQTPTXY-6-2</_dlc_DocId>
    <_dlc_DocIdUrl xmlns="df41ab4a-b7e2-4865-b9a3-291840acfe6f">
      <Url>https://portal.petrocollege.ru/_layouts/15/DocIdRedir.aspx?ID=7VF5KMQTPTXY-6-2</Url>
      <Description>7VF5KMQTPTXY-6-2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9DECAF42DF4C1448C93826D92A1631D" ma:contentTypeVersion="2" ma:contentTypeDescription="Создание документа." ma:contentTypeScope="" ma:versionID="3af4159342cf4ebf59299f419a4f4a66">
  <xsd:schema xmlns:xsd="http://www.w3.org/2001/XMLSchema" xmlns:xs="http://www.w3.org/2001/XMLSchema" xmlns:p="http://schemas.microsoft.com/office/2006/metadata/properties" xmlns:ns2="df41ab4a-b7e2-4865-b9a3-291840acfe6f" targetNamespace="http://schemas.microsoft.com/office/2006/metadata/properties" ma:root="true" ma:fieldsID="477a2e5a6968d71f865c2ee3fd8432b2" ns2:_="">
    <xsd:import namespace="df41ab4a-b7e2-4865-b9a3-291840acfe6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1ab4a-b7e2-4865-b9a3-291840acfe6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CC2C6A2-194A-4318-9983-705E098F29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62F19D-F597-4593-B760-DD0007729E5B}">
  <ds:schemaRefs>
    <ds:schemaRef ds:uri="df41ab4a-b7e2-4865-b9a3-291840acfe6f"/>
    <ds:schemaRef ds:uri="http://purl.org/dc/terms/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BD44AB9-9713-4396-9527-2BD4E42BD2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41ab4a-b7e2-4865-b9a3-291840acfe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C40D707-170D-4583-9BC4-8BAD4042035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3125</TotalTime>
  <Words>1084</Words>
  <Application>Microsoft Office PowerPoint</Application>
  <PresentationFormat>Широкоэкранный</PresentationFormat>
  <Paragraphs>192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Общее число членов РОО «Совет директоров СПО СПб» - 47 руководителей образовательных учреждений с различной ведомственной подчиненностью: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Финал IX Национального  чемпионата «Молодые профессионалы»  (WorldSkills Russia), г. Уфа</vt:lpstr>
      <vt:lpstr> Топ-10 регионов  по числу участников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результатах выполнения Программы развития СПб ГБПОУ «Петровский колледж» за 2016-2018 гг</dc:title>
  <dc:creator>Веретенникова Елена Петровна</dc:creator>
  <cp:lastModifiedBy>Ефремова Елизавета Валерьевна</cp:lastModifiedBy>
  <cp:revision>264</cp:revision>
  <dcterms:created xsi:type="dcterms:W3CDTF">2019-10-22T08:56:53Z</dcterms:created>
  <dcterms:modified xsi:type="dcterms:W3CDTF">2021-12-06T11:32:05Z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200</vt:r8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ntentTypeId">
    <vt:lpwstr>0x010100A9DECAF42DF4C1448C93826D92A1631D</vt:lpwstr>
  </property>
  <property fmtid="{D5CDD505-2E9C-101B-9397-08002B2CF9AE}" pid="7" name="_dlc_DocIdItemGuid">
    <vt:lpwstr>693d1289-6f8f-46ac-9cee-59170f679e5c</vt:lpwstr>
  </property>
</Properties>
</file>