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69" r:id="rId6"/>
    <p:sldId id="265" r:id="rId7"/>
    <p:sldId id="270" r:id="rId8"/>
    <p:sldId id="266" r:id="rId9"/>
    <p:sldId id="267" r:id="rId10"/>
    <p:sldId id="268" r:id="rId11"/>
    <p:sldId id="259" r:id="rId12"/>
    <p:sldId id="260" r:id="rId13"/>
    <p:sldId id="258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E9B"/>
    <a:srgbClr val="194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d/M53kW9RjJlHgfA" TargetMode="External"/><Relationship Id="rId1" Type="http://schemas.openxmlformats.org/officeDocument/2006/relationships/hyperlink" Target="https://www.youtube.com/watch?v=lYMv3tsSibA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d/M53kW9RjJlHgfA" TargetMode="External"/><Relationship Id="rId1" Type="http://schemas.openxmlformats.org/officeDocument/2006/relationships/hyperlink" Target="https://www.youtube.com/watch?v=lYMv3tsSib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B733C-5DB1-420C-93CB-3629AB5A3F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60E65-6180-4014-A3CC-9B12546E27E6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Разработан новый макет ФГОС, который предусматривает: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282B4-E05C-40DD-BA3A-87409422DB96}" type="parTrans" cxnId="{F68CFB45-DFA6-4AA0-BED2-DB82F30A7E55}">
      <dgm:prSet/>
      <dgm:spPr/>
      <dgm:t>
        <a:bodyPr/>
        <a:lstStyle/>
        <a:p>
          <a:endParaRPr lang="ru-RU"/>
        </a:p>
      </dgm:t>
    </dgm:pt>
    <dgm:pt modelId="{9104D570-3A16-433B-8C56-5973A2C87FDD}" type="sibTrans" cxnId="{F68CFB45-DFA6-4AA0-BED2-DB82F30A7E55}">
      <dgm:prSet/>
      <dgm:spPr/>
      <dgm:t>
        <a:bodyPr/>
        <a:lstStyle/>
        <a:p>
          <a:endParaRPr lang="ru-RU"/>
        </a:p>
      </dgm:t>
    </dgm:pt>
    <dgm:pt modelId="{B09C3EAA-FCF7-429F-B051-90F7CD9E9015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широкую квалификацию</a:t>
          </a:r>
          <a:endParaRPr lang="ru-RU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4DA200-CBAF-4939-A708-C9D622002463}" type="parTrans" cxnId="{7E71A8D8-D3AC-450F-A174-895C13764B48}">
      <dgm:prSet/>
      <dgm:spPr/>
      <dgm:t>
        <a:bodyPr/>
        <a:lstStyle/>
        <a:p>
          <a:endParaRPr lang="ru-RU"/>
        </a:p>
      </dgm:t>
    </dgm:pt>
    <dgm:pt modelId="{769556CF-A591-444A-81B1-411143204931}" type="sibTrans" cxnId="{7E71A8D8-D3AC-450F-A174-895C13764B48}">
      <dgm:prSet/>
      <dgm:spPr/>
      <dgm:t>
        <a:bodyPr/>
        <a:lstStyle/>
        <a:p>
          <a:endParaRPr lang="ru-RU"/>
        </a:p>
      </dgm:t>
    </dgm:pt>
    <dgm:pt modelId="{7DA06F09-B45F-4809-BA7C-4C1ED3C3ADA9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структуры программы</a:t>
          </a:r>
          <a:endParaRPr lang="ru-RU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6B703-0993-4C7D-87B0-C841E407BC8B}" type="parTrans" cxnId="{69F3997E-764E-4B20-A905-9CBF9E87B9C3}">
      <dgm:prSet/>
      <dgm:spPr/>
      <dgm:t>
        <a:bodyPr/>
        <a:lstStyle/>
        <a:p>
          <a:endParaRPr lang="ru-RU"/>
        </a:p>
      </dgm:t>
    </dgm:pt>
    <dgm:pt modelId="{AD6DEDB4-EECC-4327-A360-995BFE558398}" type="sibTrans" cxnId="{69F3997E-764E-4B20-A905-9CBF9E87B9C3}">
      <dgm:prSet/>
      <dgm:spPr/>
      <dgm:t>
        <a:bodyPr/>
        <a:lstStyle/>
        <a:p>
          <a:endParaRPr lang="ru-RU"/>
        </a:p>
      </dgm:t>
    </dgm:pt>
    <dgm:pt modelId="{93F16833-F05C-48B1-8878-486931D8DD53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дополнительный цифровой блок</a:t>
          </a:r>
          <a:endParaRPr lang="ru-RU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17C08D-27BE-4781-BAA5-4923A4C5A8E3}" type="parTrans" cxnId="{E7749B72-279E-4716-880D-1F501F07CE5F}">
      <dgm:prSet/>
      <dgm:spPr/>
      <dgm:t>
        <a:bodyPr/>
        <a:lstStyle/>
        <a:p>
          <a:endParaRPr lang="ru-RU"/>
        </a:p>
      </dgm:t>
    </dgm:pt>
    <dgm:pt modelId="{78905CF4-2FB3-430D-A9EE-942DB23A135B}" type="sibTrans" cxnId="{E7749B72-279E-4716-880D-1F501F07CE5F}">
      <dgm:prSet/>
      <dgm:spPr/>
      <dgm:t>
        <a:bodyPr/>
        <a:lstStyle/>
        <a:p>
          <a:endParaRPr lang="ru-RU"/>
        </a:p>
      </dgm:t>
    </dgm:pt>
    <dgm:pt modelId="{B8278C8F-C52B-4A78-8794-63E7691268AE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основ бережливого производства</a:t>
          </a:r>
          <a:endParaRPr lang="ru-RU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FA0D03-A454-4742-B931-5F093127AB85}" type="parTrans" cxnId="{4EEDD08F-067D-4C43-95DE-A417493919B4}">
      <dgm:prSet/>
      <dgm:spPr/>
      <dgm:t>
        <a:bodyPr/>
        <a:lstStyle/>
        <a:p>
          <a:endParaRPr lang="ru-RU"/>
        </a:p>
      </dgm:t>
    </dgm:pt>
    <dgm:pt modelId="{EF75E77E-E85D-4185-B6E6-ADE5E3686A38}" type="sibTrans" cxnId="{4EEDD08F-067D-4C43-95DE-A417493919B4}">
      <dgm:prSet/>
      <dgm:spPr/>
      <dgm:t>
        <a:bodyPr/>
        <a:lstStyle/>
        <a:p>
          <a:endParaRPr lang="ru-RU"/>
        </a:p>
      </dgm:t>
    </dgm:pt>
    <dgm:pt modelId="{1A757E80-3F0F-4794-9673-189357D15E67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сжатие сроков обучения</a:t>
          </a:r>
          <a:endParaRPr lang="ru-RU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8385D-32BC-43AE-A7AF-B99D3A724882}" type="parTrans" cxnId="{DA759639-E05E-495C-93FB-D278406454EF}">
      <dgm:prSet/>
      <dgm:spPr/>
      <dgm:t>
        <a:bodyPr/>
        <a:lstStyle/>
        <a:p>
          <a:endParaRPr lang="ru-RU"/>
        </a:p>
      </dgm:t>
    </dgm:pt>
    <dgm:pt modelId="{BFC8BE2A-7B28-4A7F-978C-90F144984E20}" type="sibTrans" cxnId="{DA759639-E05E-495C-93FB-D278406454EF}">
      <dgm:prSet/>
      <dgm:spPr/>
      <dgm:t>
        <a:bodyPr/>
        <a:lstStyle/>
        <a:p>
          <a:endParaRPr lang="ru-RU"/>
        </a:p>
      </dgm:t>
    </dgm:pt>
    <dgm:pt modelId="{92076F35-5A47-43E6-9034-0BF2E4B71A9B}" type="pres">
      <dgm:prSet presAssocID="{401B733C-5DB1-420C-93CB-3629AB5A3F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64D3E1-43AB-4507-B67E-8E73632B1D6F}" type="pres">
      <dgm:prSet presAssocID="{F8860E65-6180-4014-A3CC-9B12546E27E6}" presName="parentLin" presStyleCnt="0"/>
      <dgm:spPr/>
    </dgm:pt>
    <dgm:pt modelId="{9A97B20F-4FA2-4DC9-8C4F-9A32818D5904}" type="pres">
      <dgm:prSet presAssocID="{F8860E65-6180-4014-A3CC-9B12546E27E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194834F7-7E61-4DCA-AC26-65FCAA48DFF4}" type="pres">
      <dgm:prSet presAssocID="{F8860E65-6180-4014-A3CC-9B12546E27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C5C60-EF28-4AF0-94CB-88B8030A9BA7}" type="pres">
      <dgm:prSet presAssocID="{F8860E65-6180-4014-A3CC-9B12546E27E6}" presName="negativeSpace" presStyleCnt="0"/>
      <dgm:spPr/>
    </dgm:pt>
    <dgm:pt modelId="{0E4EFE3C-E8FF-4A34-A5D5-9A2991D63FFF}" type="pres">
      <dgm:prSet presAssocID="{F8860E65-6180-4014-A3CC-9B12546E27E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3333E-FD6C-46C3-AF0E-9E7BB29E764B}" type="presOf" srcId="{F8860E65-6180-4014-A3CC-9B12546E27E6}" destId="{9A97B20F-4FA2-4DC9-8C4F-9A32818D5904}" srcOrd="0" destOrd="0" presId="urn:microsoft.com/office/officeart/2005/8/layout/list1"/>
    <dgm:cxn modelId="{4EEDD08F-067D-4C43-95DE-A417493919B4}" srcId="{F8860E65-6180-4014-A3CC-9B12546E27E6}" destId="{B8278C8F-C52B-4A78-8794-63E7691268AE}" srcOrd="4" destOrd="0" parTransId="{C6FA0D03-A454-4742-B931-5F093127AB85}" sibTransId="{EF75E77E-E85D-4185-B6E6-ADE5E3686A38}"/>
    <dgm:cxn modelId="{245238BA-CDB3-4991-B792-282060BC5363}" type="presOf" srcId="{F8860E65-6180-4014-A3CC-9B12546E27E6}" destId="{194834F7-7E61-4DCA-AC26-65FCAA48DFF4}" srcOrd="1" destOrd="0" presId="urn:microsoft.com/office/officeart/2005/8/layout/list1"/>
    <dgm:cxn modelId="{DA759639-E05E-495C-93FB-D278406454EF}" srcId="{F8860E65-6180-4014-A3CC-9B12546E27E6}" destId="{1A757E80-3F0F-4794-9673-189357D15E67}" srcOrd="2" destOrd="0" parTransId="{5D98385D-32BC-43AE-A7AF-B99D3A724882}" sibTransId="{BFC8BE2A-7B28-4A7F-978C-90F144984E20}"/>
    <dgm:cxn modelId="{F68CFB45-DFA6-4AA0-BED2-DB82F30A7E55}" srcId="{401B733C-5DB1-420C-93CB-3629AB5A3FE6}" destId="{F8860E65-6180-4014-A3CC-9B12546E27E6}" srcOrd="0" destOrd="0" parTransId="{CCF282B4-E05C-40DD-BA3A-87409422DB96}" sibTransId="{9104D570-3A16-433B-8C56-5973A2C87FDD}"/>
    <dgm:cxn modelId="{05821C8A-F541-43B4-AC6F-34FB5F355AA6}" type="presOf" srcId="{7DA06F09-B45F-4809-BA7C-4C1ED3C3ADA9}" destId="{0E4EFE3C-E8FF-4A34-A5D5-9A2991D63FFF}" srcOrd="0" destOrd="1" presId="urn:microsoft.com/office/officeart/2005/8/layout/list1"/>
    <dgm:cxn modelId="{F1CCB99A-57C2-496D-A942-25FC3F92B9B7}" type="presOf" srcId="{401B733C-5DB1-420C-93CB-3629AB5A3FE6}" destId="{92076F35-5A47-43E6-9034-0BF2E4B71A9B}" srcOrd="0" destOrd="0" presId="urn:microsoft.com/office/officeart/2005/8/layout/list1"/>
    <dgm:cxn modelId="{E7749B72-279E-4716-880D-1F501F07CE5F}" srcId="{F8860E65-6180-4014-A3CC-9B12546E27E6}" destId="{93F16833-F05C-48B1-8878-486931D8DD53}" srcOrd="3" destOrd="0" parTransId="{ED17C08D-27BE-4781-BAA5-4923A4C5A8E3}" sibTransId="{78905CF4-2FB3-430D-A9EE-942DB23A135B}"/>
    <dgm:cxn modelId="{3C8AEED1-ECB4-41B5-BACF-5D00ED399478}" type="presOf" srcId="{93F16833-F05C-48B1-8878-486931D8DD53}" destId="{0E4EFE3C-E8FF-4A34-A5D5-9A2991D63FFF}" srcOrd="0" destOrd="3" presId="urn:microsoft.com/office/officeart/2005/8/layout/list1"/>
    <dgm:cxn modelId="{D34265A1-0C3E-42FC-93B5-9D3AC7102DE6}" type="presOf" srcId="{B09C3EAA-FCF7-429F-B051-90F7CD9E9015}" destId="{0E4EFE3C-E8FF-4A34-A5D5-9A2991D63FFF}" srcOrd="0" destOrd="0" presId="urn:microsoft.com/office/officeart/2005/8/layout/list1"/>
    <dgm:cxn modelId="{D4365905-A1ED-41F1-B241-CDEE45B168EF}" type="presOf" srcId="{B8278C8F-C52B-4A78-8794-63E7691268AE}" destId="{0E4EFE3C-E8FF-4A34-A5D5-9A2991D63FFF}" srcOrd="0" destOrd="4" presId="urn:microsoft.com/office/officeart/2005/8/layout/list1"/>
    <dgm:cxn modelId="{7E71A8D8-D3AC-450F-A174-895C13764B48}" srcId="{F8860E65-6180-4014-A3CC-9B12546E27E6}" destId="{B09C3EAA-FCF7-429F-B051-90F7CD9E9015}" srcOrd="0" destOrd="0" parTransId="{DE4DA200-CBAF-4939-A708-C9D622002463}" sibTransId="{769556CF-A591-444A-81B1-411143204931}"/>
    <dgm:cxn modelId="{69F3997E-764E-4B20-A905-9CBF9E87B9C3}" srcId="{F8860E65-6180-4014-A3CC-9B12546E27E6}" destId="{7DA06F09-B45F-4809-BA7C-4C1ED3C3ADA9}" srcOrd="1" destOrd="0" parTransId="{7A56B703-0993-4C7D-87B0-C841E407BC8B}" sibTransId="{AD6DEDB4-EECC-4327-A360-995BFE558398}"/>
    <dgm:cxn modelId="{2D96081B-D13D-4C1D-AE26-9056DCF54B3B}" type="presOf" srcId="{1A757E80-3F0F-4794-9673-189357D15E67}" destId="{0E4EFE3C-E8FF-4A34-A5D5-9A2991D63FFF}" srcOrd="0" destOrd="2" presId="urn:microsoft.com/office/officeart/2005/8/layout/list1"/>
    <dgm:cxn modelId="{F2E67172-4808-44BE-A1C8-CB5E15A070FF}" type="presParOf" srcId="{92076F35-5A47-43E6-9034-0BF2E4B71A9B}" destId="{1764D3E1-43AB-4507-B67E-8E73632B1D6F}" srcOrd="0" destOrd="0" presId="urn:microsoft.com/office/officeart/2005/8/layout/list1"/>
    <dgm:cxn modelId="{50885F94-1D63-47B8-B3A3-0147C6AAEE0B}" type="presParOf" srcId="{1764D3E1-43AB-4507-B67E-8E73632B1D6F}" destId="{9A97B20F-4FA2-4DC9-8C4F-9A32818D5904}" srcOrd="0" destOrd="0" presId="urn:microsoft.com/office/officeart/2005/8/layout/list1"/>
    <dgm:cxn modelId="{75CF3947-310C-4A27-A650-D91BED7C341C}" type="presParOf" srcId="{1764D3E1-43AB-4507-B67E-8E73632B1D6F}" destId="{194834F7-7E61-4DCA-AC26-65FCAA48DFF4}" srcOrd="1" destOrd="0" presId="urn:microsoft.com/office/officeart/2005/8/layout/list1"/>
    <dgm:cxn modelId="{107C418F-01E6-4D1C-9343-1158F5979D2B}" type="presParOf" srcId="{92076F35-5A47-43E6-9034-0BF2E4B71A9B}" destId="{3A0C5C60-EF28-4AF0-94CB-88B8030A9BA7}" srcOrd="1" destOrd="0" presId="urn:microsoft.com/office/officeart/2005/8/layout/list1"/>
    <dgm:cxn modelId="{BBCAA95E-7DC4-4028-A0B0-70A211B4CABF}" type="presParOf" srcId="{92076F35-5A47-43E6-9034-0BF2E4B71A9B}" destId="{0E4EFE3C-E8FF-4A34-A5D5-9A2991D63FF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51728F-8248-44B8-B5B6-427A9809185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8433D8B-29AA-41AE-82BB-D269E2A19042}">
      <dgm:prSet phldrT="[Текст]" custT="1"/>
      <dgm:spPr/>
      <dgm:t>
        <a:bodyPr/>
        <a:lstStyle/>
        <a:p>
          <a:pPr algn="ctr"/>
          <a:r>
            <a:rPr lang="ru-RU" sz="24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Изучить материалы Съезда и Форума:</a:t>
          </a:r>
        </a:p>
        <a:p>
          <a:pPr algn="ctr"/>
          <a:r>
            <a:rPr lang="ru-RU" sz="19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https://www.youtube.com/watch?v=lYMv3tsSibA</a:t>
          </a:r>
          <a:endParaRPr lang="ru-RU" sz="1900" dirty="0" smtClean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9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https://disk.yandex.ru/d/M53kW9RjJlHgfA</a:t>
          </a:r>
          <a:endParaRPr lang="ru-RU" sz="1900" b="0" dirty="0" smtClean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3AA521-4AE8-4764-97FA-71D48AC8D73D}" type="parTrans" cxnId="{8BEEFA08-00E4-482A-928E-737F8393F95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A9EAA-AFD3-495E-96FA-07FEB9E47BB7}" type="sibTrans" cxnId="{8BEEFA08-00E4-482A-928E-737F8393F95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C36D8-F86E-46FB-BB29-5D2DF214A7B8}">
      <dgm:prSet phldrT="[Текст]" custT="1"/>
      <dgm:spPr/>
      <dgm:t>
        <a:bodyPr/>
        <a:lstStyle/>
        <a:p>
          <a:pPr algn="ctr"/>
          <a:r>
            <a:rPr lang="ru-RU" sz="24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Актуализировать программу развития ОУ в соответствии с изменениями </a:t>
          </a:r>
        </a:p>
      </dgm:t>
    </dgm:pt>
    <dgm:pt modelId="{89518309-A3A3-46BA-BB75-C5AE51EF3273}" type="parTrans" cxnId="{C7A295A6-FB47-4FB3-AA5A-1BE231B980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C207C-4D6F-4363-B8C4-CB4231C4A75B}" type="sibTrans" cxnId="{C7A295A6-FB47-4FB3-AA5A-1BE231B980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54243-052F-4272-AC72-B7769565938A}">
      <dgm:prSet phldrT="[Текст]" custT="1"/>
      <dgm:spPr/>
      <dgm:t>
        <a:bodyPr/>
        <a:lstStyle/>
        <a:p>
          <a:pPr algn="ctr"/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Ознакомить коллектив </a:t>
          </a:r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студенческое сообщество со </a:t>
          </a:r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стратегией развития СПО, с основными изменениями в системе подготовки кадров. </a:t>
          </a:r>
          <a:endParaRPr lang="ru-RU" sz="2100" b="0" dirty="0" smtClean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Провести </a:t>
          </a:r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советы </a:t>
          </a:r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студенческие собрания по </a:t>
          </a:r>
          <a:r>
            <a:rPr lang="ru-RU" sz="2100" b="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данной тематике в конце августа – начале сентября 2021</a:t>
          </a:r>
        </a:p>
      </dgm:t>
    </dgm:pt>
    <dgm:pt modelId="{6279A417-BD06-418B-8E02-BB58F7C379F9}" type="sibTrans" cxnId="{F48431C1-E9C0-4C83-AFFF-ABEA49C839D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9349F-3F8D-434B-8D5E-ACB337EBF858}" type="parTrans" cxnId="{F48431C1-E9C0-4C83-AFFF-ABEA49C839D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638FBF-B4AF-4B81-9CEF-D2AA874EDDD0}" type="pres">
      <dgm:prSet presAssocID="{9751728F-8248-44B8-B5B6-427A9809185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C3580FD-D3BE-4E52-BB1E-6DCC0BA61E6E}" type="pres">
      <dgm:prSet presAssocID="{9751728F-8248-44B8-B5B6-427A9809185F}" presName="Name1" presStyleCnt="0"/>
      <dgm:spPr/>
    </dgm:pt>
    <dgm:pt modelId="{4FACBB26-5F73-45A8-A59F-142A115F23B3}" type="pres">
      <dgm:prSet presAssocID="{9751728F-8248-44B8-B5B6-427A9809185F}" presName="cycle" presStyleCnt="0"/>
      <dgm:spPr/>
    </dgm:pt>
    <dgm:pt modelId="{8A9A56B1-D0BD-4C8B-9896-CE9F4EFE55B3}" type="pres">
      <dgm:prSet presAssocID="{9751728F-8248-44B8-B5B6-427A9809185F}" presName="srcNode" presStyleLbl="node1" presStyleIdx="0" presStyleCnt="3"/>
      <dgm:spPr/>
    </dgm:pt>
    <dgm:pt modelId="{0C92063C-8E75-4EA4-B6B4-42210AA7601D}" type="pres">
      <dgm:prSet presAssocID="{9751728F-8248-44B8-B5B6-427A9809185F}" presName="conn" presStyleLbl="parChTrans1D2" presStyleIdx="0" presStyleCnt="1"/>
      <dgm:spPr/>
      <dgm:t>
        <a:bodyPr/>
        <a:lstStyle/>
        <a:p>
          <a:endParaRPr lang="ru-RU"/>
        </a:p>
      </dgm:t>
    </dgm:pt>
    <dgm:pt modelId="{7A76A345-4A2B-4A5E-944A-A85580E5A919}" type="pres">
      <dgm:prSet presAssocID="{9751728F-8248-44B8-B5B6-427A9809185F}" presName="extraNode" presStyleLbl="node1" presStyleIdx="0" presStyleCnt="3"/>
      <dgm:spPr/>
    </dgm:pt>
    <dgm:pt modelId="{FD80F0A9-01FF-497C-851B-CC34FF50C81C}" type="pres">
      <dgm:prSet presAssocID="{9751728F-8248-44B8-B5B6-427A9809185F}" presName="dstNode" presStyleLbl="node1" presStyleIdx="0" presStyleCnt="3"/>
      <dgm:spPr/>
    </dgm:pt>
    <dgm:pt modelId="{E9587104-BC36-4EF9-87A3-FA3EDDE5A8F2}" type="pres">
      <dgm:prSet presAssocID="{38433D8B-29AA-41AE-82BB-D269E2A19042}" presName="text_1" presStyleLbl="node1" presStyleIdx="0" presStyleCnt="3" custScaleY="10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79063-F400-44F0-84A1-54DFB781F448}" type="pres">
      <dgm:prSet presAssocID="{38433D8B-29AA-41AE-82BB-D269E2A19042}" presName="accent_1" presStyleCnt="0"/>
      <dgm:spPr/>
    </dgm:pt>
    <dgm:pt modelId="{ED0E546E-C74E-4EBF-915E-2443B0F20831}" type="pres">
      <dgm:prSet presAssocID="{38433D8B-29AA-41AE-82BB-D269E2A19042}" presName="accentRepeatNode" presStyleLbl="solidFgAcc1" presStyleIdx="0" presStyleCnt="3"/>
      <dgm:spPr/>
    </dgm:pt>
    <dgm:pt modelId="{50AC7FF8-E3DF-455C-BF2B-FAF24D06AACE}" type="pres">
      <dgm:prSet presAssocID="{60C54243-052F-4272-AC72-B7769565938A}" presName="text_2" presStyleLbl="node1" presStyleIdx="1" presStyleCnt="3" custScaleY="129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A6EF6-D9F6-4405-8E08-E5FA9E3BB3EA}" type="pres">
      <dgm:prSet presAssocID="{60C54243-052F-4272-AC72-B7769565938A}" presName="accent_2" presStyleCnt="0"/>
      <dgm:spPr/>
    </dgm:pt>
    <dgm:pt modelId="{588A4140-1F40-4298-A25D-C02590EAAA62}" type="pres">
      <dgm:prSet presAssocID="{60C54243-052F-4272-AC72-B7769565938A}" presName="accentRepeatNode" presStyleLbl="solidFgAcc1" presStyleIdx="1" presStyleCnt="3"/>
      <dgm:spPr/>
    </dgm:pt>
    <dgm:pt modelId="{5093A938-A8E3-449F-92F8-C60439CF4639}" type="pres">
      <dgm:prSet presAssocID="{397C36D8-F86E-46FB-BB29-5D2DF214A7B8}" presName="text_3" presStyleLbl="node1" presStyleIdx="2" presStyleCnt="3" custScaleY="134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A1085-B374-4C6E-B340-955A26FAD5DE}" type="pres">
      <dgm:prSet presAssocID="{397C36D8-F86E-46FB-BB29-5D2DF214A7B8}" presName="accent_3" presStyleCnt="0"/>
      <dgm:spPr/>
    </dgm:pt>
    <dgm:pt modelId="{5F19D8A0-B0D4-47C9-A0E5-E30C82ACAB63}" type="pres">
      <dgm:prSet presAssocID="{397C36D8-F86E-46FB-BB29-5D2DF214A7B8}" presName="accentRepeatNode" presStyleLbl="solidFgAcc1" presStyleIdx="2" presStyleCnt="3"/>
      <dgm:spPr/>
    </dgm:pt>
  </dgm:ptLst>
  <dgm:cxnLst>
    <dgm:cxn modelId="{F48431C1-E9C0-4C83-AFFF-ABEA49C839DA}" srcId="{9751728F-8248-44B8-B5B6-427A9809185F}" destId="{60C54243-052F-4272-AC72-B7769565938A}" srcOrd="1" destOrd="0" parTransId="{4179349F-3F8D-434B-8D5E-ACB337EBF858}" sibTransId="{6279A417-BD06-418B-8E02-BB58F7C379F9}"/>
    <dgm:cxn modelId="{FE4ABBB8-0A86-4EF3-9333-3DB19D45879B}" type="presOf" srcId="{38433D8B-29AA-41AE-82BB-D269E2A19042}" destId="{E9587104-BC36-4EF9-87A3-FA3EDDE5A8F2}" srcOrd="0" destOrd="0" presId="urn:microsoft.com/office/officeart/2008/layout/VerticalCurvedList"/>
    <dgm:cxn modelId="{B0F7FBD4-1E4F-4D84-92DB-99E9C2515F51}" type="presOf" srcId="{9751728F-8248-44B8-B5B6-427A9809185F}" destId="{F3638FBF-B4AF-4B81-9CEF-D2AA874EDDD0}" srcOrd="0" destOrd="0" presId="urn:microsoft.com/office/officeart/2008/layout/VerticalCurvedList"/>
    <dgm:cxn modelId="{8A36CCF2-0BDE-41D4-B9ED-8BFD9BE1396F}" type="presOf" srcId="{9B8A9EAA-AFD3-495E-96FA-07FEB9E47BB7}" destId="{0C92063C-8E75-4EA4-B6B4-42210AA7601D}" srcOrd="0" destOrd="0" presId="urn:microsoft.com/office/officeart/2008/layout/VerticalCurvedList"/>
    <dgm:cxn modelId="{8D89EF5D-B66D-4A42-8456-7B657D2E232B}" type="presOf" srcId="{60C54243-052F-4272-AC72-B7769565938A}" destId="{50AC7FF8-E3DF-455C-BF2B-FAF24D06AACE}" srcOrd="0" destOrd="0" presId="urn:microsoft.com/office/officeart/2008/layout/VerticalCurvedList"/>
    <dgm:cxn modelId="{8BEEFA08-00E4-482A-928E-737F8393F955}" srcId="{9751728F-8248-44B8-B5B6-427A9809185F}" destId="{38433D8B-29AA-41AE-82BB-D269E2A19042}" srcOrd="0" destOrd="0" parTransId="{593AA521-4AE8-4764-97FA-71D48AC8D73D}" sibTransId="{9B8A9EAA-AFD3-495E-96FA-07FEB9E47BB7}"/>
    <dgm:cxn modelId="{CE30A133-FB43-49E5-B65E-214C15066626}" type="presOf" srcId="{397C36D8-F86E-46FB-BB29-5D2DF214A7B8}" destId="{5093A938-A8E3-449F-92F8-C60439CF4639}" srcOrd="0" destOrd="0" presId="urn:microsoft.com/office/officeart/2008/layout/VerticalCurvedList"/>
    <dgm:cxn modelId="{C7A295A6-FB47-4FB3-AA5A-1BE231B98096}" srcId="{9751728F-8248-44B8-B5B6-427A9809185F}" destId="{397C36D8-F86E-46FB-BB29-5D2DF214A7B8}" srcOrd="2" destOrd="0" parTransId="{89518309-A3A3-46BA-BB75-C5AE51EF3273}" sibTransId="{FE4C207C-4D6F-4363-B8C4-CB4231C4A75B}"/>
    <dgm:cxn modelId="{31FE1597-EC6F-4EB7-A103-9339D458EA64}" type="presParOf" srcId="{F3638FBF-B4AF-4B81-9CEF-D2AA874EDDD0}" destId="{7C3580FD-D3BE-4E52-BB1E-6DCC0BA61E6E}" srcOrd="0" destOrd="0" presId="urn:microsoft.com/office/officeart/2008/layout/VerticalCurvedList"/>
    <dgm:cxn modelId="{D28C183D-36B9-43B9-A85F-E84B5C4EBF13}" type="presParOf" srcId="{7C3580FD-D3BE-4E52-BB1E-6DCC0BA61E6E}" destId="{4FACBB26-5F73-45A8-A59F-142A115F23B3}" srcOrd="0" destOrd="0" presId="urn:microsoft.com/office/officeart/2008/layout/VerticalCurvedList"/>
    <dgm:cxn modelId="{52860263-EAEB-4E9B-9D41-D4876DAC81DD}" type="presParOf" srcId="{4FACBB26-5F73-45A8-A59F-142A115F23B3}" destId="{8A9A56B1-D0BD-4C8B-9896-CE9F4EFE55B3}" srcOrd="0" destOrd="0" presId="urn:microsoft.com/office/officeart/2008/layout/VerticalCurvedList"/>
    <dgm:cxn modelId="{0BE222C3-539C-40DE-BFDC-157EE541894B}" type="presParOf" srcId="{4FACBB26-5F73-45A8-A59F-142A115F23B3}" destId="{0C92063C-8E75-4EA4-B6B4-42210AA7601D}" srcOrd="1" destOrd="0" presId="urn:microsoft.com/office/officeart/2008/layout/VerticalCurvedList"/>
    <dgm:cxn modelId="{C844A2C9-067A-4741-ACDC-BFFE53E5F65A}" type="presParOf" srcId="{4FACBB26-5F73-45A8-A59F-142A115F23B3}" destId="{7A76A345-4A2B-4A5E-944A-A85580E5A919}" srcOrd="2" destOrd="0" presId="urn:microsoft.com/office/officeart/2008/layout/VerticalCurvedList"/>
    <dgm:cxn modelId="{083C2388-48A2-4B53-8F71-043CFDC4C2AC}" type="presParOf" srcId="{4FACBB26-5F73-45A8-A59F-142A115F23B3}" destId="{FD80F0A9-01FF-497C-851B-CC34FF50C81C}" srcOrd="3" destOrd="0" presId="urn:microsoft.com/office/officeart/2008/layout/VerticalCurvedList"/>
    <dgm:cxn modelId="{E68F4EB3-DFDF-461F-B1AA-A249454A1FA1}" type="presParOf" srcId="{7C3580FD-D3BE-4E52-BB1E-6DCC0BA61E6E}" destId="{E9587104-BC36-4EF9-87A3-FA3EDDE5A8F2}" srcOrd="1" destOrd="0" presId="urn:microsoft.com/office/officeart/2008/layout/VerticalCurvedList"/>
    <dgm:cxn modelId="{5310CE3C-D129-40C7-9C3A-CABCBD8EF487}" type="presParOf" srcId="{7C3580FD-D3BE-4E52-BB1E-6DCC0BA61E6E}" destId="{1BA79063-F400-44F0-84A1-54DFB781F448}" srcOrd="2" destOrd="0" presId="urn:microsoft.com/office/officeart/2008/layout/VerticalCurvedList"/>
    <dgm:cxn modelId="{649C417F-B5FE-43A1-B4F1-72949573916A}" type="presParOf" srcId="{1BA79063-F400-44F0-84A1-54DFB781F448}" destId="{ED0E546E-C74E-4EBF-915E-2443B0F20831}" srcOrd="0" destOrd="0" presId="urn:microsoft.com/office/officeart/2008/layout/VerticalCurvedList"/>
    <dgm:cxn modelId="{E0255A1A-C534-4E01-A6D1-D189C63C30DA}" type="presParOf" srcId="{7C3580FD-D3BE-4E52-BB1E-6DCC0BA61E6E}" destId="{50AC7FF8-E3DF-455C-BF2B-FAF24D06AACE}" srcOrd="3" destOrd="0" presId="urn:microsoft.com/office/officeart/2008/layout/VerticalCurvedList"/>
    <dgm:cxn modelId="{279C3659-2EBE-4623-BEC8-B32006328D8C}" type="presParOf" srcId="{7C3580FD-D3BE-4E52-BB1E-6DCC0BA61E6E}" destId="{DB0A6EF6-D9F6-4405-8E08-E5FA9E3BB3EA}" srcOrd="4" destOrd="0" presId="urn:microsoft.com/office/officeart/2008/layout/VerticalCurvedList"/>
    <dgm:cxn modelId="{84E15504-3138-4BFB-B0C1-4E5024803F34}" type="presParOf" srcId="{DB0A6EF6-D9F6-4405-8E08-E5FA9E3BB3EA}" destId="{588A4140-1F40-4298-A25D-C02590EAAA62}" srcOrd="0" destOrd="0" presId="urn:microsoft.com/office/officeart/2008/layout/VerticalCurvedList"/>
    <dgm:cxn modelId="{18998045-386B-46E3-988E-CBBDDDBA006E}" type="presParOf" srcId="{7C3580FD-D3BE-4E52-BB1E-6DCC0BA61E6E}" destId="{5093A938-A8E3-449F-92F8-C60439CF4639}" srcOrd="5" destOrd="0" presId="urn:microsoft.com/office/officeart/2008/layout/VerticalCurvedList"/>
    <dgm:cxn modelId="{342E3784-6C86-4377-B2CE-262A86E71021}" type="presParOf" srcId="{7C3580FD-D3BE-4E52-BB1E-6DCC0BA61E6E}" destId="{964A1085-B374-4C6E-B340-955A26FAD5DE}" srcOrd="6" destOrd="0" presId="urn:microsoft.com/office/officeart/2008/layout/VerticalCurvedList"/>
    <dgm:cxn modelId="{0FF26F2B-528E-4479-9737-423BFA444204}" type="presParOf" srcId="{964A1085-B374-4C6E-B340-955A26FAD5DE}" destId="{5F19D8A0-B0D4-47C9-A0E5-E30C82ACAB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EFE3C-E8FF-4A34-A5D5-9A2991D63FFF}">
      <dsp:nvSpPr>
        <dsp:cNvPr id="0" name=""/>
        <dsp:cNvSpPr/>
      </dsp:nvSpPr>
      <dsp:spPr>
        <a:xfrm>
          <a:off x="0" y="1313386"/>
          <a:ext cx="8380071" cy="349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387" tIns="624840" rIns="650387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широкую квалификацию</a:t>
          </a:r>
          <a:endParaRPr lang="ru-RU" sz="30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структуры программы</a:t>
          </a:r>
          <a:endParaRPr lang="ru-RU" sz="30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сжатие сроков обучения</a:t>
          </a:r>
          <a:endParaRPr lang="ru-RU" sz="30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дополнительный цифровой блок</a:t>
          </a:r>
          <a:endParaRPr lang="ru-RU" sz="30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основ бережливого производства</a:t>
          </a:r>
          <a:endParaRPr lang="ru-RU" sz="30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13386"/>
        <a:ext cx="8380071" cy="3496500"/>
      </dsp:txXfrm>
    </dsp:sp>
    <dsp:sp modelId="{194834F7-7E61-4DCA-AC26-65FCAA48DFF4}">
      <dsp:nvSpPr>
        <dsp:cNvPr id="0" name=""/>
        <dsp:cNvSpPr/>
      </dsp:nvSpPr>
      <dsp:spPr>
        <a:xfrm>
          <a:off x="419003" y="870585"/>
          <a:ext cx="5866049" cy="885600"/>
        </a:xfrm>
        <a:prstGeom prst="roundRect">
          <a:avLst/>
        </a:prstGeom>
        <a:gradFill rotWithShape="1">
          <a:gsLst>
            <a:gs pos="0">
              <a:schemeClr val="accent1">
                <a:tint val="96000"/>
                <a:lumMod val="100000"/>
              </a:schemeClr>
            </a:gs>
            <a:gs pos="78000">
              <a:schemeClr val="accent1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21723" tIns="0" rIns="22172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Разработан новый макет ФГОС, который предусматривает:</a:t>
          </a:r>
          <a:endParaRPr lang="ru-RU" sz="30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234" y="913816"/>
        <a:ext cx="5779587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2063C-8E75-4EA4-B6B4-42210AA7601D}">
      <dsp:nvSpPr>
        <dsp:cNvPr id="0" name=""/>
        <dsp:cNvSpPr/>
      </dsp:nvSpPr>
      <dsp:spPr>
        <a:xfrm>
          <a:off x="-6212880" y="-950767"/>
          <a:ext cx="7397858" cy="7397858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87104-BC36-4EF9-87A3-FA3EDDE5A8F2}">
      <dsp:nvSpPr>
        <dsp:cNvPr id="0" name=""/>
        <dsp:cNvSpPr/>
      </dsp:nvSpPr>
      <dsp:spPr>
        <a:xfrm>
          <a:off x="762889" y="506623"/>
          <a:ext cx="9705799" cy="11852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2541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Изучить материалы Съезда и Форума: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https://www.youtube.com/watch?v=lYMv3tsSibA</a:t>
          </a:r>
          <a:endParaRPr lang="ru-RU" sz="1900" kern="1200" dirty="0" smtClean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https://disk.yandex.ru/d/M53kW9RjJlHgfA</a:t>
          </a:r>
          <a:endParaRPr lang="ru-RU" sz="1900" b="0" kern="1200" dirty="0" smtClean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889" y="506623"/>
        <a:ext cx="9705799" cy="1185282"/>
      </dsp:txXfrm>
    </dsp:sp>
    <dsp:sp modelId="{ED0E546E-C74E-4EBF-915E-2443B0F20831}">
      <dsp:nvSpPr>
        <dsp:cNvPr id="0" name=""/>
        <dsp:cNvSpPr/>
      </dsp:nvSpPr>
      <dsp:spPr>
        <a:xfrm>
          <a:off x="75849" y="412224"/>
          <a:ext cx="1374080" cy="13740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AC7FF8-E3DF-455C-BF2B-FAF24D06AACE}">
      <dsp:nvSpPr>
        <dsp:cNvPr id="0" name=""/>
        <dsp:cNvSpPr/>
      </dsp:nvSpPr>
      <dsp:spPr>
        <a:xfrm>
          <a:off x="1162472" y="2033716"/>
          <a:ext cx="9306216" cy="1428890"/>
        </a:xfrm>
        <a:prstGeom prst="rect">
          <a:avLst/>
        </a:prstGeom>
        <a:gradFill rotWithShape="0">
          <a:gsLst>
            <a:gs pos="0">
              <a:schemeClr val="accent2">
                <a:hueOff val="-723100"/>
                <a:satOff val="-4962"/>
                <a:lumOff val="2549"/>
                <a:alphaOff val="0"/>
                <a:tint val="65000"/>
                <a:lumMod val="110000"/>
              </a:schemeClr>
            </a:gs>
            <a:gs pos="88000">
              <a:schemeClr val="accent2">
                <a:hueOff val="-723100"/>
                <a:satOff val="-4962"/>
                <a:lumOff val="254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2541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Ознакомить коллектив </a:t>
          </a: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студенческое сообщество со </a:t>
          </a: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стратегией развития СПО, с основными изменениями в системе подготовки кадров. </a:t>
          </a:r>
          <a:endParaRPr lang="ru-RU" sz="2100" b="0" kern="1200" dirty="0" smtClean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Провести </a:t>
          </a: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советы </a:t>
          </a: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студенческие собрания по </a:t>
          </a:r>
          <a:r>
            <a:rPr lang="ru-RU" sz="21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данной тематике в конце августа – начале сентября 2021</a:t>
          </a:r>
        </a:p>
      </dsp:txBody>
      <dsp:txXfrm>
        <a:off x="1162472" y="2033716"/>
        <a:ext cx="9306216" cy="1428890"/>
      </dsp:txXfrm>
    </dsp:sp>
    <dsp:sp modelId="{588A4140-1F40-4298-A25D-C02590EAAA62}">
      <dsp:nvSpPr>
        <dsp:cNvPr id="0" name=""/>
        <dsp:cNvSpPr/>
      </dsp:nvSpPr>
      <dsp:spPr>
        <a:xfrm>
          <a:off x="475431" y="2061121"/>
          <a:ext cx="1374080" cy="13740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93A938-A8E3-449F-92F8-C60439CF4639}">
      <dsp:nvSpPr>
        <dsp:cNvPr id="0" name=""/>
        <dsp:cNvSpPr/>
      </dsp:nvSpPr>
      <dsp:spPr>
        <a:xfrm>
          <a:off x="762889" y="3655521"/>
          <a:ext cx="9705799" cy="1483072"/>
        </a:xfrm>
        <a:prstGeom prst="rect">
          <a:avLst/>
        </a:prstGeom>
        <a:gradFill rotWithShape="0">
          <a:gsLst>
            <a:gs pos="0">
              <a:schemeClr val="accent2">
                <a:hueOff val="-1446200"/>
                <a:satOff val="-9924"/>
                <a:lumOff val="5098"/>
                <a:alphaOff val="0"/>
                <a:tint val="65000"/>
                <a:lumMod val="110000"/>
              </a:schemeClr>
            </a:gs>
            <a:gs pos="88000">
              <a:schemeClr val="accent2">
                <a:hueOff val="-1446200"/>
                <a:satOff val="-9924"/>
                <a:lumOff val="509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2541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Актуализировать программу развития ОУ в соответствии с изменениями </a:t>
          </a:r>
        </a:p>
      </dsp:txBody>
      <dsp:txXfrm>
        <a:off x="762889" y="3655521"/>
        <a:ext cx="9705799" cy="1483072"/>
      </dsp:txXfrm>
    </dsp:sp>
    <dsp:sp modelId="{5F19D8A0-B0D4-47C9-A0E5-E30C82ACAB63}">
      <dsp:nvSpPr>
        <dsp:cNvPr id="0" name=""/>
        <dsp:cNvSpPr/>
      </dsp:nvSpPr>
      <dsp:spPr>
        <a:xfrm>
          <a:off x="75849" y="3710018"/>
          <a:ext cx="1374080" cy="13740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4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435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2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09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02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20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94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4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4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5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3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9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31A4F-4409-409E-84D7-86FD5FF59599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9ABF92-8D72-46F1-A65D-F6AE9D9ABA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d/M53kW9RjJlHgfA" TargetMode="External"/><Relationship Id="rId2" Type="http://schemas.openxmlformats.org/officeDocument/2006/relationships/hyperlink" Target="https://www.youtube.com/watch?v=lYMv3tsSib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550" y="1043354"/>
            <a:ext cx="10377004" cy="3347451"/>
          </a:xfrm>
        </p:spPr>
        <p:txBody>
          <a:bodyPr/>
          <a:lstStyle/>
          <a:p>
            <a:pPr algn="ctr"/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проведения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Всероссийского Образовательного Форума «Система СПО - время современных перемен»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Юбилейного съезда «Стратегические направления развития системы СПО России до 2030»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22431" y="5253335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Васина Елена Вячеславовна, 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председатель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«Совет директоров СПО СПб»,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Директор СПб ГБПОУ «Петровский колледж»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доктор экономических наук</a:t>
            </a:r>
          </a:p>
        </p:txBody>
      </p:sp>
    </p:spTree>
    <p:extLst>
      <p:ext uri="{BB962C8B-B14F-4D97-AF65-F5344CB8AC3E}">
        <p14:creationId xmlns:p14="http://schemas.microsoft.com/office/powerpoint/2010/main" val="27973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6048" y="849207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организациями выпущено множество методических указаний, разработок и т.д. Все они имеют рекомендательный характер.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Министерстве Просвещения Российской Федерации рассматривается проект примерной рабочей программы воспитания для профессиональных 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52778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5046" y="613554"/>
            <a:ext cx="7244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ПРЕПОДАВАТЕЛЕЙ И МАСТЕРОВ ПРОИЗВОДСТВЕННОГО ОБУЧЕНИ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52401" y="2031571"/>
            <a:ext cx="6142724" cy="3156098"/>
            <a:chOff x="37345" y="1763899"/>
            <a:chExt cx="3365499" cy="1842252"/>
          </a:xfrm>
        </p:grpSpPr>
        <p:sp>
          <p:nvSpPr>
            <p:cNvPr id="8" name="Шеврон 7"/>
            <p:cNvSpPr/>
            <p:nvPr/>
          </p:nvSpPr>
          <p:spPr>
            <a:xfrm>
              <a:off x="37345" y="1835966"/>
              <a:ext cx="3365499" cy="177018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Шеврон 4"/>
            <p:cNvSpPr txBox="1"/>
            <p:nvPr/>
          </p:nvSpPr>
          <p:spPr>
            <a:xfrm>
              <a:off x="557182" y="1763899"/>
              <a:ext cx="2365856" cy="1770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Обучение преподавателей   и мастеров производственного обучения по </a:t>
              </a:r>
              <a:r>
                <a:rPr lang="ru-RU" sz="25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практикоориентированным</a:t>
              </a:r>
              <a:r>
                <a:rPr lang="ru-RU" sz="2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программам (70% практики) 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60521" y="2498077"/>
            <a:ext cx="4918083" cy="2346547"/>
            <a:chOff x="2930163" y="1171333"/>
            <a:chExt cx="2793365" cy="1117346"/>
          </a:xfrm>
        </p:grpSpPr>
        <p:sp>
          <p:nvSpPr>
            <p:cNvPr id="11" name="Шеврон 10"/>
            <p:cNvSpPr/>
            <p:nvPr/>
          </p:nvSpPr>
          <p:spPr>
            <a:xfrm>
              <a:off x="2930163" y="1171333"/>
              <a:ext cx="2793365" cy="111734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Шеврон 4"/>
            <p:cNvSpPr txBox="1"/>
            <p:nvPr/>
          </p:nvSpPr>
          <p:spPr>
            <a:xfrm>
              <a:off x="3488836" y="1171333"/>
              <a:ext cx="1676019" cy="1117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260" tIns="24130" rIns="0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800" kern="120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183755" y="2699448"/>
            <a:ext cx="3329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обучение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588368" y="3651220"/>
            <a:ext cx="2888492" cy="201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382359" y="3806933"/>
            <a:ext cx="3094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8673" y="442518"/>
            <a:ext cx="5531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94041" y="1571927"/>
            <a:ext cx="4548556" cy="301179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проект федерального закона о закреплении демонстрационного экзамена в качестве формы ГИА по программам СПО в статье 59 273-ФЗ «Об образовании в РФ»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983272" y="2849742"/>
            <a:ext cx="4548556" cy="301179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прошел в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 из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</a:t>
            </a:r>
          </a:p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Создано более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проведения демонстрационного экзамена </a:t>
            </a:r>
          </a:p>
        </p:txBody>
      </p:sp>
    </p:spTree>
    <p:extLst>
      <p:ext uri="{BB962C8B-B14F-4D97-AF65-F5344CB8AC3E}">
        <p14:creationId xmlns:p14="http://schemas.microsoft.com/office/powerpoint/2010/main" val="193660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730" y="201858"/>
            <a:ext cx="8814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ЧЕМПИОНАТЫ ПРОФЕССИОНАЛЬНОГО МАСТЕРСТВА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3316" t="38211" r="66947" b="38491"/>
          <a:stretch/>
        </p:blipFill>
        <p:spPr>
          <a:xfrm>
            <a:off x="10093569" y="5464641"/>
            <a:ext cx="2098431" cy="1393359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9023" y="1064792"/>
            <a:ext cx="3657600" cy="1118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Национальный чемпионат «Молодые профессионалы» (Кузбасс)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039714" y="1157528"/>
            <a:ext cx="797961" cy="933464"/>
            <a:chOff x="4142129" y="2242601"/>
            <a:chExt cx="797961" cy="933464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4142129" y="2242601"/>
              <a:ext cx="797961" cy="93346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право 4"/>
            <p:cNvSpPr txBox="1"/>
            <p:nvPr/>
          </p:nvSpPr>
          <p:spPr>
            <a:xfrm>
              <a:off x="4142129" y="2429294"/>
              <a:ext cx="558573" cy="56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200" kern="1200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5060770" y="1102268"/>
            <a:ext cx="5932709" cy="10548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3 000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очно-дистанционный формат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9023" y="2689052"/>
            <a:ext cx="3657600" cy="1118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Национальный чемпионат «Молодые профессионалы» (Уфа)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3205" y="4361374"/>
            <a:ext cx="3657600" cy="1118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Восьмой европейский  чемпионат по профессиональному мастерству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(Санкт-Петербург)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039713" y="2781788"/>
            <a:ext cx="797961" cy="933464"/>
            <a:chOff x="4142129" y="2242601"/>
            <a:chExt cx="797961" cy="933464"/>
          </a:xfrm>
        </p:grpSpPr>
        <p:sp>
          <p:nvSpPr>
            <p:cNvPr id="15" name="Стрелка вправо 14"/>
            <p:cNvSpPr/>
            <p:nvPr/>
          </p:nvSpPr>
          <p:spPr>
            <a:xfrm>
              <a:off x="4142129" y="2242601"/>
              <a:ext cx="797961" cy="93346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право 4"/>
            <p:cNvSpPr txBox="1"/>
            <p:nvPr/>
          </p:nvSpPr>
          <p:spPr>
            <a:xfrm>
              <a:off x="4142129" y="2429294"/>
              <a:ext cx="558573" cy="56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200" kern="12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039712" y="4454110"/>
            <a:ext cx="797961" cy="933464"/>
            <a:chOff x="4142129" y="2242601"/>
            <a:chExt cx="797961" cy="933464"/>
          </a:xfrm>
        </p:grpSpPr>
        <p:sp>
          <p:nvSpPr>
            <p:cNvPr id="18" name="Стрелка вправо 17"/>
            <p:cNvSpPr/>
            <p:nvPr/>
          </p:nvSpPr>
          <p:spPr>
            <a:xfrm>
              <a:off x="4142129" y="2242601"/>
              <a:ext cx="797961" cy="93346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 txBox="1"/>
            <p:nvPr/>
          </p:nvSpPr>
          <p:spPr>
            <a:xfrm>
              <a:off x="4142129" y="2429294"/>
              <a:ext cx="558573" cy="56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200" kern="1200"/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5035047" y="2771293"/>
            <a:ext cx="5932709" cy="10548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1 800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35046" y="4332009"/>
            <a:ext cx="5932709" cy="10548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конкурсантов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770" y="157067"/>
            <a:ext cx="9329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НОВОГО УРОВНЯ ОБРАЗОВАНИЯ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«ПРОФЕССИОНАЛИТЕТ»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770" y="1145730"/>
            <a:ext cx="11177287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платформа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автоматизированного формирования образовательных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демонстрационного экзамена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независимой оценкой квалификации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сборка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запрос заказчика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образовательных программ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один клик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набора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Интенсивные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практикоориентированные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максимум 2 года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Мультискиллинг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цифровые компетенции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Дуальное обучение (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колледж+завод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+ паспорт компетенций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-кодом с набором профессиональных навыков и уровнем их овладе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2000" dirty="0" smtClean="0">
                <a:solidFill>
                  <a:srgbClr val="1164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7778" y="5396824"/>
            <a:ext cx="7268901" cy="12817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государственно-частного партнерства (ГЧП)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71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936" y="328122"/>
            <a:ext cx="59467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ДИРЕКТОРОВ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19989866"/>
              </p:ext>
            </p:extLst>
          </p:nvPr>
        </p:nvGraphicFramePr>
        <p:xfrm>
          <a:off x="-1" y="1159119"/>
          <a:ext cx="10544538" cy="549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6772" y="1981018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8419" y="354676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772" y="5112514"/>
            <a:ext cx="608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4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4643" y="127221"/>
            <a:ext cx="4777684" cy="3036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2021 года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Всероссийский Образовательный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Форум Общероссийской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«Союз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средних специальных учебных заведений России»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СПО - время современных перемен»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https://www.youtube.com/watch?v=lYMv3tsSibA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141398" y="1315618"/>
            <a:ext cx="797961" cy="933464"/>
            <a:chOff x="4142129" y="2242601"/>
            <a:chExt cx="797961" cy="933464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4142129" y="2242601"/>
              <a:ext cx="797961" cy="93346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право 4"/>
            <p:cNvSpPr txBox="1"/>
            <p:nvPr/>
          </p:nvSpPr>
          <p:spPr>
            <a:xfrm>
              <a:off x="4142129" y="2429294"/>
              <a:ext cx="558573" cy="56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200" kern="1200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6048430" y="1130145"/>
            <a:ext cx="5624515" cy="1118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4643" y="3439515"/>
            <a:ext cx="4886755" cy="27631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июня 2021 года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Съезд Общероссийской общественной организации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директоров ССУЗ России»: «Стратегические направления развития системы СПО России до 2030 года»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https://disk.yandex.ru/d/M53kW9RjJlHgfA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300990" y="4068095"/>
            <a:ext cx="797961" cy="933464"/>
            <a:chOff x="4142129" y="2242601"/>
            <a:chExt cx="797961" cy="933464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4142129" y="2242601"/>
              <a:ext cx="797961" cy="93346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 txBox="1"/>
            <p:nvPr/>
          </p:nvSpPr>
          <p:spPr>
            <a:xfrm>
              <a:off x="4142129" y="2429294"/>
              <a:ext cx="558573" cy="560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200" kern="1200"/>
            </a:p>
          </p:txBody>
        </p:sp>
      </p:grpSp>
      <p:sp>
        <p:nvSpPr>
          <p:cNvPr id="16" name="Скругленный прямоугольник 15"/>
          <p:cNvSpPr/>
          <p:nvPr/>
        </p:nvSpPr>
        <p:spPr>
          <a:xfrm>
            <a:off x="6161073" y="3163909"/>
            <a:ext cx="5511872" cy="248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– Президиум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РОО «Совет директоров СПО СПб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– делегаты от РОО «Совет директоров СПО СПб»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учреждений СПб и ЛО подключились к трансляции</a:t>
            </a:r>
          </a:p>
        </p:txBody>
      </p:sp>
    </p:spTree>
    <p:extLst>
      <p:ext uri="{BB962C8B-B14F-4D97-AF65-F5344CB8AC3E}">
        <p14:creationId xmlns:p14="http://schemas.microsoft.com/office/powerpoint/2010/main" val="9322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44188" y="6157620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4188" y="5200429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4188" y="4132189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44188" y="3209989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44188" y="2217907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44188" y="1239016"/>
            <a:ext cx="115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42645" y="293886"/>
            <a:ext cx="7534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 ВОПРОСЫ ДЛЯ ОБСУЖДЕНИЯ НА СЪЕЗДЕ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42647" y="1137211"/>
            <a:ext cx="7561385" cy="72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проектов развития Образования «Молодые профессионалы, «Патриотическое воспитание»;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42647" y="2098504"/>
            <a:ext cx="7561385" cy="788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РФ, региональные программы по стратегическому развитию системы СПО до 2024 г.,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Профессионалитет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42646" y="3059797"/>
            <a:ext cx="7561385" cy="72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ФЗ № 273 «Об образовании» по вопросам развития системы СПО (структура подготовки кадров, содержание, технологии, воспитание);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42645" y="4039628"/>
            <a:ext cx="7561385" cy="72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СПО - успехи, проблемы, пути решения;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42645" y="5066546"/>
            <a:ext cx="7561385" cy="72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инициатива по созданию малых предприятий в системе СПО;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2645" y="6046572"/>
            <a:ext cx="7561385" cy="7268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 Всероссийских конкурсов профессионального мастерства в системе СПО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9687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816" y="142798"/>
            <a:ext cx="8698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СРЕДНЕГО ПРОФЕССИОНАЛЬНОГО ОБРАЗОВАНИЯ РОССИЙСКОЙ ФЕДЕРАЦИИ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СПО)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2020 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7170" y="1325595"/>
            <a:ext cx="8604738" cy="109236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Обеспечение экономики страны квалифицированными кадрами, формирование кадрового потенциала для реализации задач роста и повышения конкурентоспособности российской экономики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5816" y="2668616"/>
            <a:ext cx="3915507" cy="1230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обновление содержания  и технологий профессионального образования и обучения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6768" y="2668616"/>
            <a:ext cx="4548555" cy="1230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нового ландшафта сети СПО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5815" y="4115910"/>
            <a:ext cx="3915507" cy="1230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устойчивости и целевая поддержка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6768" y="4144711"/>
            <a:ext cx="4548555" cy="1230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квалификации руководящего и преподавательского состава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современными требованиями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кадрам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18337" y="5530664"/>
            <a:ext cx="3915507" cy="1230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конкурсов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2030" y="2595647"/>
            <a:ext cx="504093" cy="46144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146430" y="2585098"/>
            <a:ext cx="504093" cy="46144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Овал 15"/>
          <p:cNvSpPr/>
          <p:nvPr/>
        </p:nvSpPr>
        <p:spPr>
          <a:xfrm>
            <a:off x="5146430" y="4049089"/>
            <a:ext cx="504093" cy="46144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2030" y="4032833"/>
            <a:ext cx="504093" cy="46144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Овал 18"/>
          <p:cNvSpPr/>
          <p:nvPr/>
        </p:nvSpPr>
        <p:spPr>
          <a:xfrm>
            <a:off x="3001107" y="5465081"/>
            <a:ext cx="504093" cy="46144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192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8718" y="4009454"/>
            <a:ext cx="5602147" cy="193899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 СИСТЕМЫ ПОДГОТОВКИ КАДРОВ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КАДРОВЫХ ПОТРЕБНОСТЕЙ ЭКОНОМИКИ СУБЪЕКТОВ РОССИЙСКОЙ ФЕДЕРАЦИИ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46292" y="2621666"/>
            <a:ext cx="1006998" cy="1296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48718" y="821688"/>
            <a:ext cx="5602147" cy="156966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КОНТРОЛЬНЫХ ЦИФР ПРИЕМА В СПО </a:t>
            </a:r>
          </a:p>
        </p:txBody>
      </p:sp>
    </p:spTree>
    <p:extLst>
      <p:ext uri="{BB962C8B-B14F-4D97-AF65-F5344CB8AC3E}">
        <p14:creationId xmlns:p14="http://schemas.microsoft.com/office/powerpoint/2010/main" val="654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503" y="686265"/>
            <a:ext cx="8293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И РАЗРАБОТКА НОВЫХ ФГОС СПО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98130114"/>
              </p:ext>
            </p:extLst>
          </p:nvPr>
        </p:nvGraphicFramePr>
        <p:xfrm>
          <a:off x="775503" y="917098"/>
          <a:ext cx="8380071" cy="568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1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3962"/>
            <a:ext cx="8596668" cy="6380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АКТУАЛИЗАЦИЯ И РАЗРАБОТКА НОВЫХ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СПО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7334" y="1256306"/>
            <a:ext cx="4621978" cy="205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Перечня исключены: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невостребованных профессий и специальностей  с нулевым приемом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29880" y="3784819"/>
            <a:ext cx="4621978" cy="2437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марта 2022 года: 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прекратить прием по 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профессиям и специальностям,  утратившим актуальность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7334" y="3784819"/>
            <a:ext cx="4621978" cy="24184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2020-2021 гг.: 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актуализированных ФГОС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профессии и специальности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3606" y="1256306"/>
            <a:ext cx="4621978" cy="21342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2021 года: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 прием по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 и специальностям, дублирующим другие профессии и специальности, в первую очередь по перечню ТОП-50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7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050" y="301401"/>
            <a:ext cx="7913503" cy="20598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01.09.2021 года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внедрения во всех образовательных организациях Российской Федерации рабочих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91002" y="2221558"/>
            <a:ext cx="822960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67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нормативная база:</a:t>
            </a:r>
          </a:p>
          <a:p>
            <a:pPr algn="just"/>
            <a:endParaRPr lang="ru-RU" sz="67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6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304-ФЗ «О внесении изменений в Федеральный закон «Об образовании в Российской Федерации"».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6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28.08.2020 № 441 «О внесении изменений в Порядок организации и осуществления образовательной деятельности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14 июня 2013 г. № 464»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6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№ 2945-р от 12.11.2020 г. </a:t>
            </a:r>
          </a:p>
        </p:txBody>
      </p:sp>
    </p:spTree>
    <p:extLst>
      <p:ext uri="{BB962C8B-B14F-4D97-AF65-F5344CB8AC3E}">
        <p14:creationId xmlns:p14="http://schemas.microsoft.com/office/powerpoint/2010/main" val="12228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84824" y="240931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воспитания должна способствовать формированию общих и профессиональных компетенций выпускника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885</Words>
  <Application>Microsoft Office PowerPoint</Application>
  <PresentationFormat>Широкоэкранный</PresentationFormat>
  <Paragraphs>112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</vt:lpstr>
      <vt:lpstr>Wingdings 3</vt:lpstr>
      <vt:lpstr>Аспект</vt:lpstr>
      <vt:lpstr>Итоги проведения  Первого Всероссийского Образовательного Форума «Система СПО - время современных перемен»  и  X Юбилейного съезда «Стратегические направления развития системы СПО России до 2030»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АКТУАЛИЗАЦИЯ И РАЗРАБОТКА НОВЫХ ФГОС СПО</vt:lpstr>
      <vt:lpstr>01.09.2021 года начало внедрения во всех образовательных организациях Российской Федерации рабочих программ воспитания</vt:lpstr>
      <vt:lpstr>Реализация программ воспитания должна способствовать формированию общих и профессиональных компетенций выпускника</vt:lpstr>
      <vt:lpstr>Различными организациями выпущено множество методических указаний, разработок и т.д. Все они имеют рекомендательный характер. В настоящее время в Министерстве Просвещения Российской Федерации рассматривается проект примерной рабочей программы воспитания для профессиональных образовательных организаций.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 Первого Всероссийского Образовательного Форума «Система СПО - время современных перемен»  и  X Юбилейного съезда «Стратегические направления развития системы СПО России до 2030»</dc:title>
  <dc:creator>Ефремова Елизавета Валерьевна</dc:creator>
  <cp:lastModifiedBy>Ефремова Елизавета Валерьевна</cp:lastModifiedBy>
  <cp:revision>20</cp:revision>
  <dcterms:created xsi:type="dcterms:W3CDTF">2021-07-07T08:47:40Z</dcterms:created>
  <dcterms:modified xsi:type="dcterms:W3CDTF">2021-07-07T11:20:02Z</dcterms:modified>
</cp:coreProperties>
</file>